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1692" r:id="rId2"/>
    <p:sldId id="1860" r:id="rId3"/>
    <p:sldId id="1859" r:id="rId4"/>
    <p:sldId id="1849" r:id="rId5"/>
    <p:sldId id="1857" r:id="rId6"/>
    <p:sldId id="1842" r:id="rId7"/>
    <p:sldId id="1847" r:id="rId8"/>
    <p:sldId id="1850" r:id="rId9"/>
    <p:sldId id="1861" r:id="rId10"/>
    <p:sldId id="1854" r:id="rId11"/>
    <p:sldId id="1855" r:id="rId12"/>
    <p:sldId id="1856" r:id="rId13"/>
    <p:sldId id="1853" r:id="rId14"/>
    <p:sldId id="18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4AD"/>
    <a:srgbClr val="73B5BF"/>
    <a:srgbClr val="BCDCE1"/>
    <a:srgbClr val="EF5223"/>
    <a:srgbClr val="76D6FF"/>
    <a:srgbClr val="D1AA02"/>
    <a:srgbClr val="FFFFFF"/>
    <a:srgbClr val="202934"/>
    <a:srgbClr val="417D86"/>
    <a:srgbClr val="1E2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24"/>
    <p:restoredTop sz="96893"/>
  </p:normalViewPr>
  <p:slideViewPr>
    <p:cSldViewPr snapToGrid="0">
      <p:cViewPr>
        <p:scale>
          <a:sx n="136" d="100"/>
          <a:sy n="136" d="100"/>
        </p:scale>
        <p:origin x="19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BA6AD-6D87-42F0-880A-0024A766D576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6202F-DEF9-4191-8752-62497FCB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C8FF1-C8B6-FE01-2BF1-DA16D02B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EB203-F5E8-DEEC-870C-AB83C87656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CA479-BF2C-BE9E-7F94-4B57A521B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```{python}</a:t>
            </a: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pd.DataFrame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{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"Alice"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"Bob"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"Charlie"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"age"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25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30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28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"city"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"Lagos"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"London"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"Lima"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39AE0-3873-EE90-13EC-2578A0F76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4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96847-4FDB-1969-0254-89BA1D315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4AF594-B711-CA0B-0A8B-61DA9CA2A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3A5D2-C534-5B47-A77B-8E61BCF68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55ADF-E380-A39E-E3D0-D533BB85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12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550C3-B59B-ADD3-E24F-9362C5C46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08F649-373F-3A5B-89B0-742508998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E077E-2C2C-2E4C-0AAD-741B394A8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```{python}</a:t>
            </a: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pd.DataFrame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{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"Alice"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"Bob"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"Charlie"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"age"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25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30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28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"city"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"Lagos"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"London"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"Lima"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BF64-B628-964B-5FA6-26CE67F66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AFB77-010C-75B8-FC5F-64C99A33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C329D-7F4D-5EF9-B106-A6B103590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9951F-B8F5-A37C-6C25-C5A009EAF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```{python}</a:t>
            </a: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pd.DataFrame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{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"Alice"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"Bob"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"Charlie"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"age"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25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30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28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"city"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"Lagos"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"London"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"Lima"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FC2C3-982F-459B-8FD1-62B334141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8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2C143-A316-2A09-CF70-1BC6AD95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F86CA-D522-F10E-CB3B-CE7969D71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A44B4-B15C-0146-C0CF-68929436F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```{python}</a:t>
            </a: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pd.DataFrame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{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"Alice"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"Bob"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"Charlie"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"age"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25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30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28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"city"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"Lagos"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"London"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"Lima"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8429B-E4A0-209D-F056-AEA8134D1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7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21015-8290-2628-6E17-DF8430158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16438-EA6D-526A-16FE-14B83D82D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0EE67-6551-BD2B-108E-266F1C818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D340-3F50-34A4-460D-DE2E8788E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4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7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C3A2F-2BBA-66F1-D795-5188F13E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99DDE-9053-7A14-E9D1-0318EDCF2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64BBEA-1E70-8781-1D08-E3CEE1504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FA5C0-33B3-2C09-82B5-C2D0EB672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1FAD-324A-E117-DDC7-082DFEFC3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7A2EA-6B5C-F722-2C6F-38C69F4C7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3F861-FE8A-DAF8-472D-CDAFEE8DF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2E829-B76B-3C3B-E59C-F6D69FC7E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8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C8AE8-CE2F-0307-4033-2BC0052CC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2FB9E-A027-FF77-87FB-D6926D0A4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DF0DC-ED7A-94B5-F7DB-B33D53A2D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ED1B6-EC0E-D915-71A7-0601FABF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45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F8DF0-57D8-367C-37BE-236D5A74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2EB9B-6E77-F356-D38A-0FFDC1B6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5585D-44F5-E89F-910E-C0C053253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DF8B4-01E9-F7B7-AAD6-F179BC75C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9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8F8D-B997-450A-8797-F2A94C152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5637"/>
            <a:ext cx="9144000" cy="1754326"/>
          </a:xfrm>
        </p:spPr>
        <p:txBody>
          <a:bodyPr anchor="b">
            <a:spAutoFit/>
          </a:bodyPr>
          <a:lstStyle>
            <a:lvl1pPr algn="ctr">
              <a:defRPr sz="6000">
                <a:solidFill>
                  <a:srgbClr val="20293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4DF0E-1E2F-46F4-B220-3BC6EF0E3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0BAE5-DFF1-2E9A-004D-5EAF5B057BFD}"/>
              </a:ext>
            </a:extLst>
          </p:cNvPr>
          <p:cNvSpPr txBox="1"/>
          <p:nvPr userDrawn="1"/>
        </p:nvSpPr>
        <p:spPr>
          <a:xfrm>
            <a:off x="4338320" y="-2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CH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52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262C26-1ABD-A04D-952A-06B49CC0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184460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C76BCE8-9C3B-87D7-BAA1-4EAB986E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47668"/>
            <a:ext cx="5778882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7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4A6B-3BE7-44A1-970C-F29FE711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525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93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CD96-4E75-8D46-A94C-25A13CA1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36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768F3-C2CF-42A2-B880-B70C394A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9"/>
            <a:ext cx="6591682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B9571B-100F-3444-AA30-B12D24C04094}"/>
              </a:ext>
            </a:extLst>
          </p:cNvPr>
          <p:cNvCxnSpPr>
            <a:cxnSpLocks/>
          </p:cNvCxnSpPr>
          <p:nvPr/>
        </p:nvCxnSpPr>
        <p:spPr>
          <a:xfrm flipV="1">
            <a:off x="-477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C40601-4BF9-E742-9284-53E41AB58030}"/>
              </a:ext>
            </a:extLst>
          </p:cNvPr>
          <p:cNvCxnSpPr>
            <a:cxnSpLocks/>
          </p:cNvCxnSpPr>
          <p:nvPr/>
        </p:nvCxnSpPr>
        <p:spPr>
          <a:xfrm flipV="1">
            <a:off x="2025635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5C82C-1956-2743-BB6C-B48CAD4C7170}"/>
              </a:ext>
            </a:extLst>
          </p:cNvPr>
          <p:cNvCxnSpPr>
            <a:cxnSpLocks/>
          </p:cNvCxnSpPr>
          <p:nvPr/>
        </p:nvCxnSpPr>
        <p:spPr>
          <a:xfrm flipV="1">
            <a:off x="4056045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A242F4-7F15-F740-A2C1-5CB9AE4CBED3}"/>
              </a:ext>
            </a:extLst>
          </p:cNvPr>
          <p:cNvCxnSpPr>
            <a:cxnSpLocks/>
          </p:cNvCxnSpPr>
          <p:nvPr/>
        </p:nvCxnSpPr>
        <p:spPr>
          <a:xfrm flipV="1">
            <a:off x="608645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ABE9F-2779-7A4C-87C3-2A01D7FE3226}"/>
              </a:ext>
            </a:extLst>
          </p:cNvPr>
          <p:cNvCxnSpPr>
            <a:cxnSpLocks/>
          </p:cNvCxnSpPr>
          <p:nvPr/>
        </p:nvCxnSpPr>
        <p:spPr>
          <a:xfrm flipV="1">
            <a:off x="8116864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F176B8-512E-2745-BEDE-D57A13A4F2D8}"/>
              </a:ext>
            </a:extLst>
          </p:cNvPr>
          <p:cNvCxnSpPr>
            <a:cxnSpLocks/>
          </p:cNvCxnSpPr>
          <p:nvPr/>
        </p:nvCxnSpPr>
        <p:spPr>
          <a:xfrm flipV="1">
            <a:off x="10147274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507014-9A75-3C99-5559-02E42EBD6AFB}"/>
              </a:ext>
            </a:extLst>
          </p:cNvPr>
          <p:cNvCxnSpPr>
            <a:cxnSpLocks/>
          </p:cNvCxnSpPr>
          <p:nvPr/>
        </p:nvCxnSpPr>
        <p:spPr>
          <a:xfrm flipV="1">
            <a:off x="-477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3215B1-5BE8-FE09-B460-804BDD163609}"/>
              </a:ext>
            </a:extLst>
          </p:cNvPr>
          <p:cNvCxnSpPr>
            <a:cxnSpLocks/>
          </p:cNvCxnSpPr>
          <p:nvPr/>
        </p:nvCxnSpPr>
        <p:spPr>
          <a:xfrm flipV="1">
            <a:off x="2025635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D77E3A-13B5-D1CD-05CF-A84564E09737}"/>
              </a:ext>
            </a:extLst>
          </p:cNvPr>
          <p:cNvCxnSpPr>
            <a:cxnSpLocks/>
          </p:cNvCxnSpPr>
          <p:nvPr/>
        </p:nvCxnSpPr>
        <p:spPr>
          <a:xfrm flipV="1">
            <a:off x="4056045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7B34A-485E-2D67-FA20-7357025E9730}"/>
              </a:ext>
            </a:extLst>
          </p:cNvPr>
          <p:cNvCxnSpPr>
            <a:cxnSpLocks/>
          </p:cNvCxnSpPr>
          <p:nvPr/>
        </p:nvCxnSpPr>
        <p:spPr>
          <a:xfrm flipV="1">
            <a:off x="608645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18D4BA-DB9A-944B-32E9-BD39D5730F6E}"/>
              </a:ext>
            </a:extLst>
          </p:cNvPr>
          <p:cNvCxnSpPr>
            <a:cxnSpLocks/>
          </p:cNvCxnSpPr>
          <p:nvPr/>
        </p:nvCxnSpPr>
        <p:spPr>
          <a:xfrm flipV="1">
            <a:off x="8116864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143A5E-DFBF-38A1-0B91-9F59441A4010}"/>
              </a:ext>
            </a:extLst>
          </p:cNvPr>
          <p:cNvCxnSpPr>
            <a:cxnSpLocks/>
          </p:cNvCxnSpPr>
          <p:nvPr/>
        </p:nvCxnSpPr>
        <p:spPr>
          <a:xfrm flipV="1">
            <a:off x="10147274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0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02934"/>
          </a:solidFill>
          <a:latin typeface="Calibri" panose="020F0502020204030204" pitchFamily="34" charset="0"/>
          <a:ea typeface="Tahoma" panose="020B060403050404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20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21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22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6.jpe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8D09-4907-114D-4D51-00E31E73D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460" y="2505670"/>
            <a:ext cx="9144000" cy="923330"/>
          </a:xfrm>
        </p:spPr>
        <p:txBody>
          <a:bodyPr/>
          <a:lstStyle/>
          <a:p>
            <a:r>
              <a:rPr lang="en-US" dirty="0">
                <a:solidFill>
                  <a:srgbClr val="417D86"/>
                </a:solidFill>
              </a:rPr>
              <a:t>Taxonomy of visualization</a:t>
            </a:r>
            <a:endParaRPr lang="en-CH" dirty="0">
              <a:solidFill>
                <a:srgbClr val="417D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6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1E84D-4AFC-80BE-0BE2-6FF96A01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3E08C7C-3EE3-5B24-A034-0E239562DC9F}"/>
              </a:ext>
            </a:extLst>
          </p:cNvPr>
          <p:cNvGrpSpPr/>
          <p:nvPr/>
        </p:nvGrpSpPr>
        <p:grpSpPr>
          <a:xfrm>
            <a:off x="3646810" y="2251788"/>
            <a:ext cx="8545190" cy="4347758"/>
            <a:chOff x="3172078" y="2128692"/>
            <a:chExt cx="8957884" cy="464667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498B29F-FBCC-A1F5-BBE5-1FC6683CF6F9}"/>
                </a:ext>
              </a:extLst>
            </p:cNvPr>
            <p:cNvSpPr/>
            <p:nvPr/>
          </p:nvSpPr>
          <p:spPr>
            <a:xfrm>
              <a:off x="3172078" y="2128692"/>
              <a:ext cx="8957884" cy="4646677"/>
            </a:xfrm>
            <a:prstGeom prst="roundRect">
              <a:avLst>
                <a:gd name="adj" fmla="val 1282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Google Shape;3848;g161404097fb_5_225">
              <a:extLst>
                <a:ext uri="{FF2B5EF4-FFF2-40B4-BE49-F238E27FC236}">
                  <a16:creationId xmlns:a16="http://schemas.microsoft.com/office/drawing/2014/main" id="{F823B4EF-5E0D-CD81-E488-5FCAE2794FA0}"/>
                </a:ext>
              </a:extLst>
            </p:cNvPr>
            <p:cNvSpPr/>
            <p:nvPr/>
          </p:nvSpPr>
          <p:spPr>
            <a:xfrm>
              <a:off x="5920700" y="4207573"/>
              <a:ext cx="1002783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One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sp>
          <p:nvSpPr>
            <p:cNvPr id="46" name="Google Shape;3848;g161404097fb_5_225">
              <a:extLst>
                <a:ext uri="{FF2B5EF4-FFF2-40B4-BE49-F238E27FC236}">
                  <a16:creationId xmlns:a16="http://schemas.microsoft.com/office/drawing/2014/main" id="{2FD7C23E-8738-1F29-D8EE-74F62035B98B}"/>
                </a:ext>
              </a:extLst>
            </p:cNvPr>
            <p:cNvSpPr/>
            <p:nvPr/>
          </p:nvSpPr>
          <p:spPr>
            <a:xfrm>
              <a:off x="5297584" y="5462552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5" name="Google Shape;3848;g161404097fb_5_225">
              <a:extLst>
                <a:ext uri="{FF2B5EF4-FFF2-40B4-BE49-F238E27FC236}">
                  <a16:creationId xmlns:a16="http://schemas.microsoft.com/office/drawing/2014/main" id="{A483749E-9C3E-77B3-5F06-99793C06F086}"/>
                </a:ext>
              </a:extLst>
            </p:cNvPr>
            <p:cNvSpPr/>
            <p:nvPr/>
          </p:nvSpPr>
          <p:spPr>
            <a:xfrm>
              <a:off x="7827517" y="2593920"/>
              <a:ext cx="883211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vs 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9" name="Google Shape;3848;g161404097fb_5_225">
              <a:extLst>
                <a:ext uri="{FF2B5EF4-FFF2-40B4-BE49-F238E27FC236}">
                  <a16:creationId xmlns:a16="http://schemas.microsoft.com/office/drawing/2014/main" id="{57285557-A5B6-123B-ECA6-B15159797FE6}"/>
                </a:ext>
              </a:extLst>
            </p:cNvPr>
            <p:cNvSpPr/>
            <p:nvPr/>
          </p:nvSpPr>
          <p:spPr>
            <a:xfrm>
              <a:off x="7845926" y="4094601"/>
              <a:ext cx="99702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78" name="Google Shape;3848;g161404097fb_5_225">
              <a:extLst>
                <a:ext uri="{FF2B5EF4-FFF2-40B4-BE49-F238E27FC236}">
                  <a16:creationId xmlns:a16="http://schemas.microsoft.com/office/drawing/2014/main" id="{DA31DADC-22D6-A840-7D1E-05D640F2D009}"/>
                </a:ext>
              </a:extLst>
            </p:cNvPr>
            <p:cNvSpPr/>
            <p:nvPr/>
          </p:nvSpPr>
          <p:spPr>
            <a:xfrm>
              <a:off x="7818417" y="5686891"/>
              <a:ext cx="1047829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 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90" name="Google Shape;3848;g161404097fb_5_225">
              <a:extLst>
                <a:ext uri="{FF2B5EF4-FFF2-40B4-BE49-F238E27FC236}">
                  <a16:creationId xmlns:a16="http://schemas.microsoft.com/office/drawing/2014/main" id="{3B07F691-EECD-A843-01BE-3397B9D9E4FD}"/>
                </a:ext>
              </a:extLst>
            </p:cNvPr>
            <p:cNvSpPr/>
            <p:nvPr/>
          </p:nvSpPr>
          <p:spPr>
            <a:xfrm>
              <a:off x="5279160" y="2993305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0" name="Google Shape;3848;g161404097fb_5_225">
              <a:extLst>
                <a:ext uri="{FF2B5EF4-FFF2-40B4-BE49-F238E27FC236}">
                  <a16:creationId xmlns:a16="http://schemas.microsoft.com/office/drawing/2014/main" id="{E6877872-44D5-B127-3409-769FBA951544}"/>
                </a:ext>
              </a:extLst>
            </p:cNvPr>
            <p:cNvSpPr/>
            <p:nvPr/>
          </p:nvSpPr>
          <p:spPr>
            <a:xfrm>
              <a:off x="6960730" y="4228638"/>
              <a:ext cx="930377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Two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sym typeface="Avenir"/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4429438-CF0A-F75F-AC06-69F0E9EB3CA4}"/>
                </a:ext>
              </a:extLst>
            </p:cNvPr>
            <p:cNvGrpSpPr/>
            <p:nvPr/>
          </p:nvGrpSpPr>
          <p:grpSpPr>
            <a:xfrm>
              <a:off x="6682457" y="4279979"/>
              <a:ext cx="435008" cy="241065"/>
              <a:chOff x="6479528" y="3179478"/>
              <a:chExt cx="435008" cy="24106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42EFF4F-4ADF-CC6B-88A4-19B4D25702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9528" y="3296485"/>
                <a:ext cx="435008" cy="275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4A0A690-C5AD-2BA1-4EFF-8F3EFBD3D236}"/>
                  </a:ext>
                </a:extLst>
              </p:cNvPr>
              <p:cNvSpPr/>
              <p:nvPr/>
            </p:nvSpPr>
            <p:spPr>
              <a:xfrm>
                <a:off x="6590400" y="3179478"/>
                <a:ext cx="212581" cy="24106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4EA4A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BCF16EDC-586B-D1D8-4C0E-BEC819EE16DB}"/>
                </a:ext>
              </a:extLst>
            </p:cNvPr>
            <p:cNvGrpSpPr/>
            <p:nvPr/>
          </p:nvGrpSpPr>
          <p:grpSpPr>
            <a:xfrm>
              <a:off x="7711365" y="2878877"/>
              <a:ext cx="291428" cy="3145407"/>
              <a:chOff x="7508436" y="1474456"/>
              <a:chExt cx="291428" cy="373463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288945E-68AE-EAFA-6F6C-01124751D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5923"/>
                <a:ext cx="25404" cy="373276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A9C2464-9CB8-EAE3-AAAD-FED0D19D8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436" y="3308225"/>
                <a:ext cx="163425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528F29E-B9F2-6F34-67D2-FA65C17FBE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445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A408B18-3C33-BD7D-F012-87C9BB4A8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221" y="520908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F2CA5AE3-024B-0662-F490-CB60313DE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1862" y="3310040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02033167-AFFF-1D84-F74A-55AE9D892569}"/>
                </a:ext>
              </a:extLst>
            </p:cNvPr>
            <p:cNvGrpSpPr/>
            <p:nvPr/>
          </p:nvGrpSpPr>
          <p:grpSpPr>
            <a:xfrm>
              <a:off x="8800564" y="2345551"/>
              <a:ext cx="1047829" cy="1308353"/>
              <a:chOff x="8588535" y="888265"/>
              <a:chExt cx="1047829" cy="1308353"/>
            </a:xfrm>
          </p:grpSpPr>
          <p:grpSp>
            <p:nvGrpSpPr>
              <p:cNvPr id="56" name="Google Shape;3833;g161404097fb_5_225">
                <a:extLst>
                  <a:ext uri="{FF2B5EF4-FFF2-40B4-BE49-F238E27FC236}">
                    <a16:creationId xmlns:a16="http://schemas.microsoft.com/office/drawing/2014/main" id="{2030D2CC-A629-C047-A4DB-EDAED93C1097}"/>
                  </a:ext>
                </a:extLst>
              </p:cNvPr>
              <p:cNvGrpSpPr/>
              <p:nvPr/>
            </p:nvGrpSpPr>
            <p:grpSpPr>
              <a:xfrm>
                <a:off x="8588535" y="88826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7" name="Google Shape;3834;g161404097fb_5_225">
                  <a:extLst>
                    <a:ext uri="{FF2B5EF4-FFF2-40B4-BE49-F238E27FC236}">
                      <a16:creationId xmlns:a16="http://schemas.microsoft.com/office/drawing/2014/main" id="{0FAFFC42-5897-AB45-4F8A-C2EFD07078BD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3838;g161404097fb_5_225">
                  <a:extLst>
                    <a:ext uri="{FF2B5EF4-FFF2-40B4-BE49-F238E27FC236}">
                      <a16:creationId xmlns:a16="http://schemas.microsoft.com/office/drawing/2014/main" id="{4DA6986D-F760-3835-72BC-D4EB78317AA9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Scatterplot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7" name="Picture 126" descr="A graph with numbers and dots&#10;&#10;Description automatically generated">
                <a:extLst>
                  <a:ext uri="{FF2B5EF4-FFF2-40B4-BE49-F238E27FC236}">
                    <a16:creationId xmlns:a16="http://schemas.microsoft.com/office/drawing/2014/main" id="{AA99E175-808A-F067-EF20-5FC4B97F1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61" r="8949"/>
              <a:stretch/>
            </p:blipFill>
            <p:spPr>
              <a:xfrm>
                <a:off x="8646567" y="1347720"/>
                <a:ext cx="893036" cy="788417"/>
              </a:xfrm>
              <a:prstGeom prst="rect">
                <a:avLst/>
              </a:prstGeom>
            </p:spPr>
          </p:pic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8C19D03C-09C7-F4F6-3D97-DE5B4927684D}"/>
                </a:ext>
              </a:extLst>
            </p:cNvPr>
            <p:cNvGrpSpPr/>
            <p:nvPr/>
          </p:nvGrpSpPr>
          <p:grpSpPr>
            <a:xfrm>
              <a:off x="4411930" y="2623658"/>
              <a:ext cx="1047829" cy="1308353"/>
              <a:chOff x="4209001" y="1523157"/>
              <a:chExt cx="1047829" cy="1308353"/>
            </a:xfrm>
          </p:grpSpPr>
          <p:grpSp>
            <p:nvGrpSpPr>
              <p:cNvPr id="4" name="Google Shape;3833;g161404097fb_5_225">
                <a:extLst>
                  <a:ext uri="{FF2B5EF4-FFF2-40B4-BE49-F238E27FC236}">
                    <a16:creationId xmlns:a16="http://schemas.microsoft.com/office/drawing/2014/main" id="{1AF5F0EB-DDE7-319A-6594-8B8E0632A99B}"/>
                  </a:ext>
                </a:extLst>
              </p:cNvPr>
              <p:cNvGrpSpPr/>
              <p:nvPr/>
            </p:nvGrpSpPr>
            <p:grpSpPr>
              <a:xfrm>
                <a:off x="420900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" name="Google Shape;3834;g161404097fb_5_225">
                  <a:extLst>
                    <a:ext uri="{FF2B5EF4-FFF2-40B4-BE49-F238E27FC236}">
                      <a16:creationId xmlns:a16="http://schemas.microsoft.com/office/drawing/2014/main" id="{3BCFFD05-91CD-EDFC-B548-51EC2DD044DC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" name="Google Shape;3838;g161404097fb_5_225">
                  <a:extLst>
                    <a:ext uri="{FF2B5EF4-FFF2-40B4-BE49-F238E27FC236}">
                      <a16:creationId xmlns:a16="http://schemas.microsoft.com/office/drawing/2014/main" id="{45E67314-D3E9-C5DB-32FD-95802265B943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Histogram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9" name="Picture 128" descr="A graph showing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8D16B9AA-9A9D-73DE-D87B-6D7F7E35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29"/>
              <a:stretch/>
            </p:blipFill>
            <p:spPr>
              <a:xfrm>
                <a:off x="4259892" y="1988425"/>
                <a:ext cx="946576" cy="774313"/>
              </a:xfrm>
              <a:prstGeom prst="rect">
                <a:avLst/>
              </a:prstGeom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3CFF67F-3958-5EF7-0091-C273DA223319}"/>
                </a:ext>
              </a:extLst>
            </p:cNvPr>
            <p:cNvGrpSpPr/>
            <p:nvPr/>
          </p:nvGrpSpPr>
          <p:grpSpPr>
            <a:xfrm>
              <a:off x="4411930" y="4747547"/>
              <a:ext cx="1047829" cy="1300740"/>
              <a:chOff x="4209001" y="3647046"/>
              <a:chExt cx="1047829" cy="1300740"/>
            </a:xfrm>
          </p:grpSpPr>
          <p:grpSp>
            <p:nvGrpSpPr>
              <p:cNvPr id="10" name="Google Shape;3833;g161404097fb_5_225">
                <a:extLst>
                  <a:ext uri="{FF2B5EF4-FFF2-40B4-BE49-F238E27FC236}">
                    <a16:creationId xmlns:a16="http://schemas.microsoft.com/office/drawing/2014/main" id="{A606F27E-130A-B128-C36F-168B84185614}"/>
                  </a:ext>
                </a:extLst>
              </p:cNvPr>
              <p:cNvGrpSpPr/>
              <p:nvPr/>
            </p:nvGrpSpPr>
            <p:grpSpPr>
              <a:xfrm>
                <a:off x="4209001" y="3647046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1" name="Google Shape;3834;g161404097fb_5_225">
                  <a:extLst>
                    <a:ext uri="{FF2B5EF4-FFF2-40B4-BE49-F238E27FC236}">
                      <a16:creationId xmlns:a16="http://schemas.microsoft.com/office/drawing/2014/main" id="{5FA47280-922C-2221-D5C2-558C0E3F6F13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3838;g161404097fb_5_225">
                  <a:extLst>
                    <a:ext uri="{FF2B5EF4-FFF2-40B4-BE49-F238E27FC236}">
                      <a16:creationId xmlns:a16="http://schemas.microsoft.com/office/drawing/2014/main" id="{04B39105-36AD-B315-D6FF-981A56B10034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3" name="Picture 132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72CD1F72-D1FF-1F63-0346-88CF78982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805" y="4037387"/>
                <a:ext cx="959431" cy="886396"/>
              </a:xfrm>
              <a:prstGeom prst="rect">
                <a:avLst/>
              </a:prstGeom>
            </p:spPr>
          </p:pic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31B7AAA-3CDF-24EA-A751-F4F5FBF0FA4F}"/>
                </a:ext>
              </a:extLst>
            </p:cNvPr>
            <p:cNvGrpSpPr/>
            <p:nvPr/>
          </p:nvGrpSpPr>
          <p:grpSpPr>
            <a:xfrm>
              <a:off x="3312380" y="2623658"/>
              <a:ext cx="1047829" cy="1308353"/>
              <a:chOff x="3109451" y="1523157"/>
              <a:chExt cx="1047829" cy="1308353"/>
            </a:xfrm>
          </p:grpSpPr>
          <p:grpSp>
            <p:nvGrpSpPr>
              <p:cNvPr id="52" name="Google Shape;3833;g161404097fb_5_225">
                <a:extLst>
                  <a:ext uri="{FF2B5EF4-FFF2-40B4-BE49-F238E27FC236}">
                    <a16:creationId xmlns:a16="http://schemas.microsoft.com/office/drawing/2014/main" id="{BA8EB4FD-AF1B-0BAA-C9E5-8D4934973508}"/>
                  </a:ext>
                </a:extLst>
              </p:cNvPr>
              <p:cNvGrpSpPr/>
              <p:nvPr/>
            </p:nvGrpSpPr>
            <p:grpSpPr>
              <a:xfrm>
                <a:off x="310945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3" name="Google Shape;3834;g161404097fb_5_225">
                  <a:extLst>
                    <a:ext uri="{FF2B5EF4-FFF2-40B4-BE49-F238E27FC236}">
                      <a16:creationId xmlns:a16="http://schemas.microsoft.com/office/drawing/2014/main" id="{D6A04630-8A0F-ACAC-088C-24074344B3E2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3838;g161404097fb_5_225">
                  <a:extLst>
                    <a:ext uri="{FF2B5EF4-FFF2-40B4-BE49-F238E27FC236}">
                      <a16:creationId xmlns:a16="http://schemas.microsoft.com/office/drawing/2014/main" id="{E44416EC-6F97-B645-4CF2-B4B1C48F41E9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5" name="Picture 134" descr="A diagram of a graph&#10;&#10;Description automatically generated">
                <a:extLst>
                  <a:ext uri="{FF2B5EF4-FFF2-40B4-BE49-F238E27FC236}">
                    <a16:creationId xmlns:a16="http://schemas.microsoft.com/office/drawing/2014/main" id="{129D7946-353B-46B0-73B5-635E756B6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0052" y="1984361"/>
                <a:ext cx="1002352" cy="778377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B04C363-4725-B9F4-81CF-02C68059B1AA}"/>
                </a:ext>
              </a:extLst>
            </p:cNvPr>
            <p:cNvGrpSpPr/>
            <p:nvPr/>
          </p:nvGrpSpPr>
          <p:grpSpPr>
            <a:xfrm>
              <a:off x="8791464" y="3902756"/>
              <a:ext cx="1047829" cy="1308353"/>
              <a:chOff x="8588535" y="2802255"/>
              <a:chExt cx="1047829" cy="1308353"/>
            </a:xfrm>
          </p:grpSpPr>
          <p:grpSp>
            <p:nvGrpSpPr>
              <p:cNvPr id="60" name="Google Shape;3833;g161404097fb_5_225">
                <a:extLst>
                  <a:ext uri="{FF2B5EF4-FFF2-40B4-BE49-F238E27FC236}">
                    <a16:creationId xmlns:a16="http://schemas.microsoft.com/office/drawing/2014/main" id="{E0F9B869-EFCF-30F2-575B-1D6C5E1A1368}"/>
                  </a:ext>
                </a:extLst>
              </p:cNvPr>
              <p:cNvGrpSpPr/>
              <p:nvPr/>
            </p:nvGrpSpPr>
            <p:grpSpPr>
              <a:xfrm>
                <a:off x="8588535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1" name="Google Shape;3834;g161404097fb_5_225">
                  <a:extLst>
                    <a:ext uri="{FF2B5EF4-FFF2-40B4-BE49-F238E27FC236}">
                      <a16:creationId xmlns:a16="http://schemas.microsoft.com/office/drawing/2014/main" id="{5D2DF039-9A10-8495-1D20-EA32CA0B1854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3838;g161404097fb_5_225">
                  <a:extLst>
                    <a:ext uri="{FF2B5EF4-FFF2-40B4-BE49-F238E27FC236}">
                      <a16:creationId xmlns:a16="http://schemas.microsoft.com/office/drawing/2014/main" id="{ADBCF476-7D61-AD65-4708-FAEAAF006B66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Histogram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7" name="Picture 136" descr="A graph of numbers and a number&#10;&#10;Description automatically generated">
                <a:extLst>
                  <a:ext uri="{FF2B5EF4-FFF2-40B4-BE49-F238E27FC236}">
                    <a16:creationId xmlns:a16="http://schemas.microsoft.com/office/drawing/2014/main" id="{5EA736B6-DAED-DB81-95A8-1CE81390C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8580" y="3201670"/>
                <a:ext cx="749008" cy="885637"/>
              </a:xfrm>
              <a:prstGeom prst="rect">
                <a:avLst/>
              </a:prstGeom>
            </p:spPr>
          </p:pic>
          <p:pic>
            <p:nvPicPr>
              <p:cNvPr id="139" name="Picture 13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8A90E273-DB4E-3ED6-B964-4056B6577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2488" y="3298047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86FE571C-E8A0-A57D-C7E5-DFE51C724556}"/>
                </a:ext>
              </a:extLst>
            </p:cNvPr>
            <p:cNvGrpSpPr/>
            <p:nvPr/>
          </p:nvGrpSpPr>
          <p:grpSpPr>
            <a:xfrm>
              <a:off x="9877689" y="3902756"/>
              <a:ext cx="1047829" cy="1308353"/>
              <a:chOff x="9674760" y="2802255"/>
              <a:chExt cx="1047829" cy="1308353"/>
            </a:xfrm>
          </p:grpSpPr>
          <p:grpSp>
            <p:nvGrpSpPr>
              <p:cNvPr id="66" name="Google Shape;3833;g161404097fb_5_225">
                <a:extLst>
                  <a:ext uri="{FF2B5EF4-FFF2-40B4-BE49-F238E27FC236}">
                    <a16:creationId xmlns:a16="http://schemas.microsoft.com/office/drawing/2014/main" id="{160539F5-2A81-D947-0646-3E59E7F34EF7}"/>
                  </a:ext>
                </a:extLst>
              </p:cNvPr>
              <p:cNvGrpSpPr/>
              <p:nvPr/>
            </p:nvGrpSpPr>
            <p:grpSpPr>
              <a:xfrm>
                <a:off x="9674760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7" name="Google Shape;3834;g161404097fb_5_225">
                  <a:extLst>
                    <a:ext uri="{FF2B5EF4-FFF2-40B4-BE49-F238E27FC236}">
                      <a16:creationId xmlns:a16="http://schemas.microsoft.com/office/drawing/2014/main" id="{FEEC6B3F-D966-C14A-EE77-F6C7BDAC8AAE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3838;g161404097fb_5_225">
                  <a:extLst>
                    <a:ext uri="{FF2B5EF4-FFF2-40B4-BE49-F238E27FC236}">
                      <a16:creationId xmlns:a16="http://schemas.microsoft.com/office/drawing/2014/main" id="{CF166F44-CB22-3726-EF82-CC43FD219CD7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3" name="Picture 142" descr="A diagram of two people&#10;&#10;Description automatically generated">
                <a:extLst>
                  <a:ext uri="{FF2B5EF4-FFF2-40B4-BE49-F238E27FC236}">
                    <a16:creationId xmlns:a16="http://schemas.microsoft.com/office/drawing/2014/main" id="{4D180DC8-A307-5BCE-FDCF-1A45EB94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2316" y="3220629"/>
                <a:ext cx="937083" cy="777265"/>
              </a:xfrm>
              <a:prstGeom prst="rect">
                <a:avLst/>
              </a:prstGeom>
            </p:spPr>
          </p:pic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6FDB7F6-89E5-8715-C06F-3AD6BB873FC2}"/>
                </a:ext>
              </a:extLst>
            </p:cNvPr>
            <p:cNvGrpSpPr/>
            <p:nvPr/>
          </p:nvGrpSpPr>
          <p:grpSpPr>
            <a:xfrm>
              <a:off x="10956246" y="3902756"/>
              <a:ext cx="1047829" cy="1308353"/>
              <a:chOff x="10753317" y="2802255"/>
              <a:chExt cx="1047829" cy="1308353"/>
            </a:xfrm>
          </p:grpSpPr>
          <p:grpSp>
            <p:nvGrpSpPr>
              <p:cNvPr id="75" name="Google Shape;3833;g161404097fb_5_225">
                <a:extLst>
                  <a:ext uri="{FF2B5EF4-FFF2-40B4-BE49-F238E27FC236}">
                    <a16:creationId xmlns:a16="http://schemas.microsoft.com/office/drawing/2014/main" id="{9C5D8EF2-0E85-E531-7876-F3A526D9E835}"/>
                  </a:ext>
                </a:extLst>
              </p:cNvPr>
              <p:cNvGrpSpPr/>
              <p:nvPr/>
            </p:nvGrpSpPr>
            <p:grpSpPr>
              <a:xfrm>
                <a:off x="10753317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6" name="Google Shape;3834;g161404097fb_5_225">
                  <a:extLst>
                    <a:ext uri="{FF2B5EF4-FFF2-40B4-BE49-F238E27FC236}">
                      <a16:creationId xmlns:a16="http://schemas.microsoft.com/office/drawing/2014/main" id="{6727157F-5C0D-D69B-507A-A5456C60101C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3838;g161404097fb_5_225">
                  <a:extLst>
                    <a:ext uri="{FF2B5EF4-FFF2-40B4-BE49-F238E27FC236}">
                      <a16:creationId xmlns:a16="http://schemas.microsoft.com/office/drawing/2014/main" id="{ED85680F-B28D-1019-E94A-6B1458023D4D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 </a:t>
                  </a: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(summary stats)</a:t>
                  </a:r>
                  <a:endParaRPr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7" name="Picture 146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46FE765A-0818-4BAA-4B46-78DC66B64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50" r="752"/>
              <a:stretch/>
            </p:blipFill>
            <p:spPr>
              <a:xfrm>
                <a:off x="10810495" y="3255187"/>
                <a:ext cx="933471" cy="769844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671139D-970A-0A5D-06E2-3B955505EE7A}"/>
                </a:ext>
              </a:extLst>
            </p:cNvPr>
            <p:cNvGrpSpPr/>
            <p:nvPr/>
          </p:nvGrpSpPr>
          <p:grpSpPr>
            <a:xfrm>
              <a:off x="5967700" y="3360461"/>
              <a:ext cx="108767" cy="2054788"/>
              <a:chOff x="3061203" y="2795577"/>
              <a:chExt cx="108767" cy="20547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E41CE1B-364E-54B6-328F-0888C0C0BB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970" y="2797096"/>
                <a:ext cx="0" cy="2053269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7DB509D-F9D1-542A-6E07-917220A609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279557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6B1B665B-731C-A630-A032-3970C668B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484978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3077410C-D8E5-6153-83B6-BC68FD8BB858}"/>
                </a:ext>
              </a:extLst>
            </p:cNvPr>
            <p:cNvGrpSpPr/>
            <p:nvPr/>
          </p:nvGrpSpPr>
          <p:grpSpPr>
            <a:xfrm>
              <a:off x="8808215" y="5437641"/>
              <a:ext cx="1047829" cy="1308353"/>
              <a:chOff x="8588535" y="4628680"/>
              <a:chExt cx="1047829" cy="1308353"/>
            </a:xfrm>
          </p:grpSpPr>
          <p:grpSp>
            <p:nvGrpSpPr>
              <p:cNvPr id="69" name="Google Shape;3833;g161404097fb_5_225">
                <a:extLst>
                  <a:ext uri="{FF2B5EF4-FFF2-40B4-BE49-F238E27FC236}">
                    <a16:creationId xmlns:a16="http://schemas.microsoft.com/office/drawing/2014/main" id="{B0181D74-09F2-AE9F-1795-973984825800}"/>
                  </a:ext>
                </a:extLst>
              </p:cNvPr>
              <p:cNvGrpSpPr/>
              <p:nvPr/>
            </p:nvGrpSpPr>
            <p:grpSpPr>
              <a:xfrm>
                <a:off x="8588535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0" name="Google Shape;3834;g161404097fb_5_225">
                  <a:extLst>
                    <a:ext uri="{FF2B5EF4-FFF2-40B4-BE49-F238E27FC236}">
                      <a16:creationId xmlns:a16="http://schemas.microsoft.com/office/drawing/2014/main" id="{AA25E506-D3C6-EE5E-A4E4-ED5A51C3F030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3838;g161404097fb_5_225">
                  <a:extLst>
                    <a:ext uri="{FF2B5EF4-FFF2-40B4-BE49-F238E27FC236}">
                      <a16:creationId xmlns:a16="http://schemas.microsoft.com/office/drawing/2014/main" id="{2E69365F-FA4A-0659-669F-123DF562DCF7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1" name="Picture 150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8C08A320-FEAA-B386-C874-4D4276B16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501" y="5056986"/>
                <a:ext cx="957068" cy="834068"/>
              </a:xfrm>
              <a:prstGeom prst="rect">
                <a:avLst/>
              </a:prstGeom>
            </p:spPr>
          </p:pic>
          <p:pic>
            <p:nvPicPr>
              <p:cNvPr id="160" name="Picture 159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7973967C-D390-908A-AC1B-C6EBAC470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9118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2EB3C27E-F2C1-446A-0D1D-B27E196EA395}"/>
                </a:ext>
              </a:extLst>
            </p:cNvPr>
            <p:cNvGrpSpPr/>
            <p:nvPr/>
          </p:nvGrpSpPr>
          <p:grpSpPr>
            <a:xfrm>
              <a:off x="9894440" y="5437641"/>
              <a:ext cx="1047829" cy="1308353"/>
              <a:chOff x="9674760" y="4628680"/>
              <a:chExt cx="1047829" cy="1308353"/>
            </a:xfrm>
          </p:grpSpPr>
          <p:grpSp>
            <p:nvGrpSpPr>
              <p:cNvPr id="72" name="Google Shape;3833;g161404097fb_5_225">
                <a:extLst>
                  <a:ext uri="{FF2B5EF4-FFF2-40B4-BE49-F238E27FC236}">
                    <a16:creationId xmlns:a16="http://schemas.microsoft.com/office/drawing/2014/main" id="{18EF7242-A3BD-3EAF-6A79-BD596D610AE5}"/>
                  </a:ext>
                </a:extLst>
              </p:cNvPr>
              <p:cNvGrpSpPr/>
              <p:nvPr/>
            </p:nvGrpSpPr>
            <p:grpSpPr>
              <a:xfrm>
                <a:off x="9674760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3" name="Google Shape;3834;g161404097fb_5_225">
                  <a:extLst>
                    <a:ext uri="{FF2B5EF4-FFF2-40B4-BE49-F238E27FC236}">
                      <a16:creationId xmlns:a16="http://schemas.microsoft.com/office/drawing/2014/main" id="{86A39B24-3DF8-C778-7F22-4BD74F047552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3838;g161404097fb_5_225">
                  <a:extLst>
                    <a:ext uri="{FF2B5EF4-FFF2-40B4-BE49-F238E27FC236}">
                      <a16:creationId xmlns:a16="http://schemas.microsoft.com/office/drawing/2014/main" id="{BFBF8FCB-6C20-E4D4-EC2A-ADF0D2AFC290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9" name="Picture 148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7759598B-2006-0D89-4484-3C6CECE47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642"/>
              <a:stretch/>
            </p:blipFill>
            <p:spPr>
              <a:xfrm>
                <a:off x="9735340" y="5058018"/>
                <a:ext cx="926669" cy="833036"/>
              </a:xfrm>
              <a:prstGeom prst="rect">
                <a:avLst/>
              </a:prstGeom>
            </p:spPr>
          </p:pic>
          <p:pic>
            <p:nvPicPr>
              <p:cNvPr id="161" name="Picture 160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3FB5107D-EC7C-EED0-44FF-45E46E063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733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927609A-EBA5-5473-9B40-01D059179967}"/>
                </a:ext>
              </a:extLst>
            </p:cNvPr>
            <p:cNvGrpSpPr/>
            <p:nvPr/>
          </p:nvGrpSpPr>
          <p:grpSpPr>
            <a:xfrm>
              <a:off x="10975205" y="5437640"/>
              <a:ext cx="1047829" cy="1308353"/>
              <a:chOff x="10755525" y="4628679"/>
              <a:chExt cx="1047829" cy="1308353"/>
            </a:xfrm>
          </p:grpSpPr>
          <p:grpSp>
            <p:nvGrpSpPr>
              <p:cNvPr id="152" name="Google Shape;3833;g161404097fb_5_225">
                <a:extLst>
                  <a:ext uri="{FF2B5EF4-FFF2-40B4-BE49-F238E27FC236}">
                    <a16:creationId xmlns:a16="http://schemas.microsoft.com/office/drawing/2014/main" id="{35368A2C-B084-3DF8-A0D5-2C8B842E1704}"/>
                  </a:ext>
                </a:extLst>
              </p:cNvPr>
              <p:cNvGrpSpPr/>
              <p:nvPr/>
            </p:nvGrpSpPr>
            <p:grpSpPr>
              <a:xfrm>
                <a:off x="10755525" y="4628679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153" name="Google Shape;3834;g161404097fb_5_225">
                  <a:extLst>
                    <a:ext uri="{FF2B5EF4-FFF2-40B4-BE49-F238E27FC236}">
                      <a16:creationId xmlns:a16="http://schemas.microsoft.com/office/drawing/2014/main" id="{E65855B0-70C0-A9B0-F91B-1B91A1231E58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3838;g161404097fb_5_225">
                  <a:extLst>
                    <a:ext uri="{FF2B5EF4-FFF2-40B4-BE49-F238E27FC236}">
                      <a16:creationId xmlns:a16="http://schemas.microsoft.com/office/drawing/2014/main" id="{71F32D8C-D9D9-6C9C-4083-33AA5053143C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Percent-stacked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9" name="Picture 158" descr="A graph of days and days of the week&#10;&#10;Description automatically generated">
                <a:extLst>
                  <a:ext uri="{FF2B5EF4-FFF2-40B4-BE49-F238E27FC236}">
                    <a16:creationId xmlns:a16="http://schemas.microsoft.com/office/drawing/2014/main" id="{98A83519-E508-C944-4059-F4DC68207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9274" y="5150769"/>
                <a:ext cx="926669" cy="765540"/>
              </a:xfrm>
              <a:prstGeom prst="rect">
                <a:avLst/>
              </a:prstGeom>
            </p:spPr>
          </p:pic>
          <p:pic>
            <p:nvPicPr>
              <p:cNvPr id="162" name="Picture 161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DA7A40F1-107C-14A6-0CE3-BBC51E920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07220" y="5050674"/>
                <a:ext cx="179942" cy="187431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809CC156-DDD1-86E9-5C37-AE800FBFF988}"/>
                </a:ext>
              </a:extLst>
            </p:cNvPr>
            <p:cNvGrpSpPr/>
            <p:nvPr/>
          </p:nvGrpSpPr>
          <p:grpSpPr>
            <a:xfrm>
              <a:off x="3319079" y="4740610"/>
              <a:ext cx="1047829" cy="1300740"/>
              <a:chOff x="3116150" y="3640109"/>
              <a:chExt cx="1047829" cy="1300740"/>
            </a:xfrm>
          </p:grpSpPr>
          <p:grpSp>
            <p:nvGrpSpPr>
              <p:cNvPr id="163" name="Google Shape;3833;g161404097fb_5_225">
                <a:extLst>
                  <a:ext uri="{FF2B5EF4-FFF2-40B4-BE49-F238E27FC236}">
                    <a16:creationId xmlns:a16="http://schemas.microsoft.com/office/drawing/2014/main" id="{8F031E85-7F51-26A8-09B4-1674D16AE48B}"/>
                  </a:ext>
                </a:extLst>
              </p:cNvPr>
              <p:cNvGrpSpPr/>
              <p:nvPr/>
            </p:nvGrpSpPr>
            <p:grpSpPr>
              <a:xfrm>
                <a:off x="3116150" y="3640109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64" name="Google Shape;3834;g161404097fb_5_225">
                  <a:extLst>
                    <a:ext uri="{FF2B5EF4-FFF2-40B4-BE49-F238E27FC236}">
                      <a16:creationId xmlns:a16="http://schemas.microsoft.com/office/drawing/2014/main" id="{8C8C2864-741A-9EB8-4A66-83CABB50116E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3838;g161404097fb_5_225">
                  <a:extLst>
                    <a:ext uri="{FF2B5EF4-FFF2-40B4-BE49-F238E27FC236}">
                      <a16:creationId xmlns:a16="http://schemas.microsoft.com/office/drawing/2014/main" id="{4AED7896-A5BF-DE7C-A471-B1DE64C4C582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Pie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8" name="Picture 167" descr="A blue and yellow pie chart&#10;&#10;Description automatically generated">
                <a:extLst>
                  <a:ext uri="{FF2B5EF4-FFF2-40B4-BE49-F238E27FC236}">
                    <a16:creationId xmlns:a16="http://schemas.microsoft.com/office/drawing/2014/main" id="{C50A42EB-7589-AB40-9E16-4B7A0BD4E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1" t="4056" r="6077" b="5044"/>
              <a:stretch/>
            </p:blipFill>
            <p:spPr>
              <a:xfrm>
                <a:off x="3332970" y="4229591"/>
                <a:ext cx="493040" cy="511450"/>
              </a:xfrm>
              <a:prstGeom prst="rect">
                <a:avLst/>
              </a:prstGeom>
            </p:spPr>
          </p:pic>
          <p:pic>
            <p:nvPicPr>
              <p:cNvPr id="169" name="Picture 16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2189AB6A-95EF-9A26-3EBE-8946363BD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803" y="4066127"/>
                <a:ext cx="260184" cy="271012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101EB3-0CEA-869B-4DBB-92F57C773915}"/>
              </a:ext>
            </a:extLst>
          </p:cNvPr>
          <p:cNvGraphicFramePr>
            <a:graphicFrameLocks noGrp="1"/>
          </p:cNvGraphicFramePr>
          <p:nvPr/>
        </p:nvGraphicFramePr>
        <p:xfrm>
          <a:off x="6534020" y="477600"/>
          <a:ext cx="5344156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45">
                  <a:extLst>
                    <a:ext uri="{9D8B030D-6E8A-4147-A177-3AD203B41FA5}">
                      <a16:colId xmlns:a16="http://schemas.microsoft.com/office/drawing/2014/main" val="253683931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696085759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76939508"/>
                    </a:ext>
                  </a:extLst>
                </a:gridCol>
                <a:gridCol w="1156996">
                  <a:extLst>
                    <a:ext uri="{9D8B030D-6E8A-4147-A177-3AD203B41FA5}">
                      <a16:colId xmlns:a16="http://schemas.microsoft.com/office/drawing/2014/main" val="335226300"/>
                    </a:ext>
                  </a:extLst>
                </a:gridCol>
                <a:gridCol w="1486107">
                  <a:extLst>
                    <a:ext uri="{9D8B030D-6E8A-4147-A177-3AD203B41FA5}">
                      <a16:colId xmlns:a16="http://schemas.microsoft.com/office/drawing/2014/main" val="715051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>
                          <a:effectLst/>
                        </a:rPr>
                        <a:t>country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continent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lifeExp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gdpPercap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 err="1">
                          <a:effectLst/>
                        </a:rPr>
                        <a:t>income_group</a:t>
                      </a:r>
                      <a:endParaRPr lang="en-GB" sz="1000" b="1" dirty="0">
                        <a:effectLst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964815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Afghanistan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43.828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974.58033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55476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Albania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76.423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5937.0295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57997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Argentina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Americas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75.32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12779.379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11369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Austria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79.829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36126.4927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44628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Bahrain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75.635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29796.04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03939502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B8456-0FB0-6BD4-0BF1-7EF89F61278D}"/>
              </a:ext>
            </a:extLst>
          </p:cNvPr>
          <p:cNvCxnSpPr>
            <a:cxnSpLocks/>
          </p:cNvCxnSpPr>
          <p:nvPr/>
        </p:nvCxnSpPr>
        <p:spPr>
          <a:xfrm>
            <a:off x="220871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8E7A997D-04B9-31E6-AC71-E578C2BA3E24}"/>
              </a:ext>
            </a:extLst>
          </p:cNvPr>
          <p:cNvSpPr txBox="1">
            <a:spLocks/>
          </p:cNvSpPr>
          <p:nvPr/>
        </p:nvSpPr>
        <p:spPr>
          <a:xfrm>
            <a:off x="97230" y="112006"/>
            <a:ext cx="9551856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200" dirty="0"/>
              <a:t>Practice: Identify visualization</a:t>
            </a:r>
            <a:endParaRPr lang="en-CH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8D9268-FF40-13D1-ADA7-5D7811CDCE09}"/>
              </a:ext>
            </a:extLst>
          </p:cNvPr>
          <p:cNvSpPr txBox="1"/>
          <p:nvPr/>
        </p:nvSpPr>
        <p:spPr>
          <a:xfrm>
            <a:off x="120453" y="748284"/>
            <a:ext cx="1083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How does country GDP per capita vary across continents?</a:t>
            </a:r>
          </a:p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Is there a relationship between country GDP per capita &amp; life expectancy?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EB22F7-62B9-E1EA-863E-D73DC3E6B339}"/>
              </a:ext>
            </a:extLst>
          </p:cNvPr>
          <p:cNvSpPr txBox="1"/>
          <p:nvPr/>
        </p:nvSpPr>
        <p:spPr>
          <a:xfrm>
            <a:off x="231709" y="231480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</a:p>
        </p:txBody>
      </p:sp>
      <p:pic>
        <p:nvPicPr>
          <p:cNvPr id="8" name="Picture 7" descr="A graph showing the growt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C085DC9-F85A-8EA0-7D1A-7C1FFF0F4D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0" y="2769886"/>
            <a:ext cx="3335032" cy="210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022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E6D7-C152-1E3E-F2A6-8261A32C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9A1DD47-94EA-76A4-7CB1-1096D8F7098B}"/>
              </a:ext>
            </a:extLst>
          </p:cNvPr>
          <p:cNvGrpSpPr/>
          <p:nvPr/>
        </p:nvGrpSpPr>
        <p:grpSpPr>
          <a:xfrm>
            <a:off x="3646810" y="2251788"/>
            <a:ext cx="8545190" cy="4347758"/>
            <a:chOff x="3172078" y="2128692"/>
            <a:chExt cx="8957884" cy="464667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A97937A-A655-D19A-FC54-0D353C30A31E}"/>
                </a:ext>
              </a:extLst>
            </p:cNvPr>
            <p:cNvSpPr/>
            <p:nvPr/>
          </p:nvSpPr>
          <p:spPr>
            <a:xfrm>
              <a:off x="3172078" y="2128692"/>
              <a:ext cx="8957884" cy="4646677"/>
            </a:xfrm>
            <a:prstGeom prst="roundRect">
              <a:avLst>
                <a:gd name="adj" fmla="val 1282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Google Shape;3848;g161404097fb_5_225">
              <a:extLst>
                <a:ext uri="{FF2B5EF4-FFF2-40B4-BE49-F238E27FC236}">
                  <a16:creationId xmlns:a16="http://schemas.microsoft.com/office/drawing/2014/main" id="{527C225B-1ED3-6B1B-AD9C-F9C966619434}"/>
                </a:ext>
              </a:extLst>
            </p:cNvPr>
            <p:cNvSpPr/>
            <p:nvPr/>
          </p:nvSpPr>
          <p:spPr>
            <a:xfrm>
              <a:off x="5920700" y="4207573"/>
              <a:ext cx="1002783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One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sp>
          <p:nvSpPr>
            <p:cNvPr id="46" name="Google Shape;3848;g161404097fb_5_225">
              <a:extLst>
                <a:ext uri="{FF2B5EF4-FFF2-40B4-BE49-F238E27FC236}">
                  <a16:creationId xmlns:a16="http://schemas.microsoft.com/office/drawing/2014/main" id="{1C2E2E1F-C4E1-1B0A-DA7E-B4A476B7A075}"/>
                </a:ext>
              </a:extLst>
            </p:cNvPr>
            <p:cNvSpPr/>
            <p:nvPr/>
          </p:nvSpPr>
          <p:spPr>
            <a:xfrm>
              <a:off x="5297584" y="5462552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5" name="Google Shape;3848;g161404097fb_5_225">
              <a:extLst>
                <a:ext uri="{FF2B5EF4-FFF2-40B4-BE49-F238E27FC236}">
                  <a16:creationId xmlns:a16="http://schemas.microsoft.com/office/drawing/2014/main" id="{9F873782-B6A9-F729-E511-E6B05FFE2832}"/>
                </a:ext>
              </a:extLst>
            </p:cNvPr>
            <p:cNvSpPr/>
            <p:nvPr/>
          </p:nvSpPr>
          <p:spPr>
            <a:xfrm>
              <a:off x="7827517" y="2593920"/>
              <a:ext cx="883211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vs 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9" name="Google Shape;3848;g161404097fb_5_225">
              <a:extLst>
                <a:ext uri="{FF2B5EF4-FFF2-40B4-BE49-F238E27FC236}">
                  <a16:creationId xmlns:a16="http://schemas.microsoft.com/office/drawing/2014/main" id="{C790B6E9-CA9F-73CA-5500-21777D3EBFD2}"/>
                </a:ext>
              </a:extLst>
            </p:cNvPr>
            <p:cNvSpPr/>
            <p:nvPr/>
          </p:nvSpPr>
          <p:spPr>
            <a:xfrm>
              <a:off x="7845926" y="4094601"/>
              <a:ext cx="99702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78" name="Google Shape;3848;g161404097fb_5_225">
              <a:extLst>
                <a:ext uri="{FF2B5EF4-FFF2-40B4-BE49-F238E27FC236}">
                  <a16:creationId xmlns:a16="http://schemas.microsoft.com/office/drawing/2014/main" id="{0BC3429C-9D51-560B-2C4B-D4434F0B5450}"/>
                </a:ext>
              </a:extLst>
            </p:cNvPr>
            <p:cNvSpPr/>
            <p:nvPr/>
          </p:nvSpPr>
          <p:spPr>
            <a:xfrm>
              <a:off x="7818417" y="5686891"/>
              <a:ext cx="1047829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 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90" name="Google Shape;3848;g161404097fb_5_225">
              <a:extLst>
                <a:ext uri="{FF2B5EF4-FFF2-40B4-BE49-F238E27FC236}">
                  <a16:creationId xmlns:a16="http://schemas.microsoft.com/office/drawing/2014/main" id="{75718BCB-997C-75C3-EA66-CDD3FB503F1E}"/>
                </a:ext>
              </a:extLst>
            </p:cNvPr>
            <p:cNvSpPr/>
            <p:nvPr/>
          </p:nvSpPr>
          <p:spPr>
            <a:xfrm>
              <a:off x="5279160" y="2993305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0" name="Google Shape;3848;g161404097fb_5_225">
              <a:extLst>
                <a:ext uri="{FF2B5EF4-FFF2-40B4-BE49-F238E27FC236}">
                  <a16:creationId xmlns:a16="http://schemas.microsoft.com/office/drawing/2014/main" id="{CA22B1C5-525A-9751-2F66-2D070C3AD9C6}"/>
                </a:ext>
              </a:extLst>
            </p:cNvPr>
            <p:cNvSpPr/>
            <p:nvPr/>
          </p:nvSpPr>
          <p:spPr>
            <a:xfrm>
              <a:off x="6960730" y="4228638"/>
              <a:ext cx="930377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Two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sym typeface="Avenir"/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8E44F91-938E-9793-2BE5-D2334E245389}"/>
                </a:ext>
              </a:extLst>
            </p:cNvPr>
            <p:cNvGrpSpPr/>
            <p:nvPr/>
          </p:nvGrpSpPr>
          <p:grpSpPr>
            <a:xfrm>
              <a:off x="6682457" y="4279979"/>
              <a:ext cx="435008" cy="241065"/>
              <a:chOff x="6479528" y="3179478"/>
              <a:chExt cx="435008" cy="24106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64084A8-71EE-E9FF-37DF-38C4CD7434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9528" y="3296485"/>
                <a:ext cx="435008" cy="275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74690A9-394B-1418-971A-F0320FE8BE76}"/>
                  </a:ext>
                </a:extLst>
              </p:cNvPr>
              <p:cNvSpPr/>
              <p:nvPr/>
            </p:nvSpPr>
            <p:spPr>
              <a:xfrm>
                <a:off x="6590400" y="3179478"/>
                <a:ext cx="212581" cy="24106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4EA4A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21C764C6-CC14-FE9E-B853-607A70856793}"/>
                </a:ext>
              </a:extLst>
            </p:cNvPr>
            <p:cNvGrpSpPr/>
            <p:nvPr/>
          </p:nvGrpSpPr>
          <p:grpSpPr>
            <a:xfrm>
              <a:off x="7711365" y="2878877"/>
              <a:ext cx="291428" cy="3145407"/>
              <a:chOff x="7508436" y="1474456"/>
              <a:chExt cx="291428" cy="373463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61ED573-BC17-20F6-87E1-63AD53F6F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5923"/>
                <a:ext cx="25404" cy="373276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5058296-CC13-942D-D556-1D7441A08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436" y="3308225"/>
                <a:ext cx="163425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074D375-CBB3-03A7-919A-7E8E7C2AD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445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FB18B3A-07F8-3947-8F27-2B8D4CD7C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221" y="520908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ED3ED77-8B37-0943-1E66-3692128BD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1862" y="3310040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A803047-2008-6D63-2E13-18C15E89B305}"/>
                </a:ext>
              </a:extLst>
            </p:cNvPr>
            <p:cNvGrpSpPr/>
            <p:nvPr/>
          </p:nvGrpSpPr>
          <p:grpSpPr>
            <a:xfrm>
              <a:off x="8800564" y="2345551"/>
              <a:ext cx="1047829" cy="1308353"/>
              <a:chOff x="8588535" y="888265"/>
              <a:chExt cx="1047829" cy="1308353"/>
            </a:xfrm>
          </p:grpSpPr>
          <p:grpSp>
            <p:nvGrpSpPr>
              <p:cNvPr id="56" name="Google Shape;3833;g161404097fb_5_225">
                <a:extLst>
                  <a:ext uri="{FF2B5EF4-FFF2-40B4-BE49-F238E27FC236}">
                    <a16:creationId xmlns:a16="http://schemas.microsoft.com/office/drawing/2014/main" id="{DAFF983F-0E13-77ED-4CA9-99920367204C}"/>
                  </a:ext>
                </a:extLst>
              </p:cNvPr>
              <p:cNvGrpSpPr/>
              <p:nvPr/>
            </p:nvGrpSpPr>
            <p:grpSpPr>
              <a:xfrm>
                <a:off x="8588535" y="88826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7" name="Google Shape;3834;g161404097fb_5_225">
                  <a:extLst>
                    <a:ext uri="{FF2B5EF4-FFF2-40B4-BE49-F238E27FC236}">
                      <a16:creationId xmlns:a16="http://schemas.microsoft.com/office/drawing/2014/main" id="{F04A390F-5F45-5CD4-F971-5B2A4BB4DEAB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3838;g161404097fb_5_225">
                  <a:extLst>
                    <a:ext uri="{FF2B5EF4-FFF2-40B4-BE49-F238E27FC236}">
                      <a16:creationId xmlns:a16="http://schemas.microsoft.com/office/drawing/2014/main" id="{92E70012-7BF6-2770-C490-9620DC82079B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Scatterplot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7" name="Picture 126" descr="A graph with numbers and dots&#10;&#10;Description automatically generated">
                <a:extLst>
                  <a:ext uri="{FF2B5EF4-FFF2-40B4-BE49-F238E27FC236}">
                    <a16:creationId xmlns:a16="http://schemas.microsoft.com/office/drawing/2014/main" id="{1AFCD34B-063E-5B55-620F-CD3DBDBB3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61" r="8949"/>
              <a:stretch/>
            </p:blipFill>
            <p:spPr>
              <a:xfrm>
                <a:off x="8646567" y="1347720"/>
                <a:ext cx="893036" cy="788417"/>
              </a:xfrm>
              <a:prstGeom prst="rect">
                <a:avLst/>
              </a:prstGeom>
            </p:spPr>
          </p:pic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1E505E4-1C65-E8F0-AD31-1BBC5E1D2772}"/>
                </a:ext>
              </a:extLst>
            </p:cNvPr>
            <p:cNvGrpSpPr/>
            <p:nvPr/>
          </p:nvGrpSpPr>
          <p:grpSpPr>
            <a:xfrm>
              <a:off x="4411930" y="2623658"/>
              <a:ext cx="1047829" cy="1308353"/>
              <a:chOff x="4209001" y="1523157"/>
              <a:chExt cx="1047829" cy="1308353"/>
            </a:xfrm>
          </p:grpSpPr>
          <p:grpSp>
            <p:nvGrpSpPr>
              <p:cNvPr id="4" name="Google Shape;3833;g161404097fb_5_225">
                <a:extLst>
                  <a:ext uri="{FF2B5EF4-FFF2-40B4-BE49-F238E27FC236}">
                    <a16:creationId xmlns:a16="http://schemas.microsoft.com/office/drawing/2014/main" id="{89554549-1C2A-6392-0898-46DDB17AB322}"/>
                  </a:ext>
                </a:extLst>
              </p:cNvPr>
              <p:cNvGrpSpPr/>
              <p:nvPr/>
            </p:nvGrpSpPr>
            <p:grpSpPr>
              <a:xfrm>
                <a:off x="420900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" name="Google Shape;3834;g161404097fb_5_225">
                  <a:extLst>
                    <a:ext uri="{FF2B5EF4-FFF2-40B4-BE49-F238E27FC236}">
                      <a16:creationId xmlns:a16="http://schemas.microsoft.com/office/drawing/2014/main" id="{11FA2735-A232-C541-EB18-42F88D66A6CC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" name="Google Shape;3838;g161404097fb_5_225">
                  <a:extLst>
                    <a:ext uri="{FF2B5EF4-FFF2-40B4-BE49-F238E27FC236}">
                      <a16:creationId xmlns:a16="http://schemas.microsoft.com/office/drawing/2014/main" id="{EE5FFB62-7EDD-C81E-C864-6CD032ED8181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Histogram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9" name="Picture 128" descr="A graph showing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A5003B8-FE15-0E43-08ED-966B49B39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29"/>
              <a:stretch/>
            </p:blipFill>
            <p:spPr>
              <a:xfrm>
                <a:off x="4259892" y="1988425"/>
                <a:ext cx="946576" cy="774313"/>
              </a:xfrm>
              <a:prstGeom prst="rect">
                <a:avLst/>
              </a:prstGeom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670B6506-A80E-A617-4F68-D2EEC9C1C55F}"/>
                </a:ext>
              </a:extLst>
            </p:cNvPr>
            <p:cNvGrpSpPr/>
            <p:nvPr/>
          </p:nvGrpSpPr>
          <p:grpSpPr>
            <a:xfrm>
              <a:off x="4411930" y="4747547"/>
              <a:ext cx="1047829" cy="1300740"/>
              <a:chOff x="4209001" y="3647046"/>
              <a:chExt cx="1047829" cy="1300740"/>
            </a:xfrm>
          </p:grpSpPr>
          <p:grpSp>
            <p:nvGrpSpPr>
              <p:cNvPr id="10" name="Google Shape;3833;g161404097fb_5_225">
                <a:extLst>
                  <a:ext uri="{FF2B5EF4-FFF2-40B4-BE49-F238E27FC236}">
                    <a16:creationId xmlns:a16="http://schemas.microsoft.com/office/drawing/2014/main" id="{C6FEFEB7-A683-D0AA-0D27-36742095EECE}"/>
                  </a:ext>
                </a:extLst>
              </p:cNvPr>
              <p:cNvGrpSpPr/>
              <p:nvPr/>
            </p:nvGrpSpPr>
            <p:grpSpPr>
              <a:xfrm>
                <a:off x="4209001" y="3647046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1" name="Google Shape;3834;g161404097fb_5_225">
                  <a:extLst>
                    <a:ext uri="{FF2B5EF4-FFF2-40B4-BE49-F238E27FC236}">
                      <a16:creationId xmlns:a16="http://schemas.microsoft.com/office/drawing/2014/main" id="{7EB18C06-31AA-C6D0-00F2-87891D683802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3838;g161404097fb_5_225">
                  <a:extLst>
                    <a:ext uri="{FF2B5EF4-FFF2-40B4-BE49-F238E27FC236}">
                      <a16:creationId xmlns:a16="http://schemas.microsoft.com/office/drawing/2014/main" id="{5933335E-B88F-A064-E8CE-5DBAA264BD0A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3" name="Picture 132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3E977C72-E8DD-F3B5-478A-34BE9209B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805" y="4037387"/>
                <a:ext cx="959431" cy="886396"/>
              </a:xfrm>
              <a:prstGeom prst="rect">
                <a:avLst/>
              </a:prstGeom>
            </p:spPr>
          </p:pic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1EEA732-DBBD-10BB-FA18-CD506337AAAD}"/>
                </a:ext>
              </a:extLst>
            </p:cNvPr>
            <p:cNvGrpSpPr/>
            <p:nvPr/>
          </p:nvGrpSpPr>
          <p:grpSpPr>
            <a:xfrm>
              <a:off x="3312380" y="2623658"/>
              <a:ext cx="1047829" cy="1308353"/>
              <a:chOff x="3109451" y="1523157"/>
              <a:chExt cx="1047829" cy="1308353"/>
            </a:xfrm>
          </p:grpSpPr>
          <p:grpSp>
            <p:nvGrpSpPr>
              <p:cNvPr id="52" name="Google Shape;3833;g161404097fb_5_225">
                <a:extLst>
                  <a:ext uri="{FF2B5EF4-FFF2-40B4-BE49-F238E27FC236}">
                    <a16:creationId xmlns:a16="http://schemas.microsoft.com/office/drawing/2014/main" id="{A8F9541E-98F4-05D9-A611-E2AA14A1EB40}"/>
                  </a:ext>
                </a:extLst>
              </p:cNvPr>
              <p:cNvGrpSpPr/>
              <p:nvPr/>
            </p:nvGrpSpPr>
            <p:grpSpPr>
              <a:xfrm>
                <a:off x="310945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3" name="Google Shape;3834;g161404097fb_5_225">
                  <a:extLst>
                    <a:ext uri="{FF2B5EF4-FFF2-40B4-BE49-F238E27FC236}">
                      <a16:creationId xmlns:a16="http://schemas.microsoft.com/office/drawing/2014/main" id="{45CF9334-D1BA-EED8-522A-AF98618357F6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3838;g161404097fb_5_225">
                  <a:extLst>
                    <a:ext uri="{FF2B5EF4-FFF2-40B4-BE49-F238E27FC236}">
                      <a16:creationId xmlns:a16="http://schemas.microsoft.com/office/drawing/2014/main" id="{62607F46-3C8A-14BA-330C-13F2D71DDBB3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5" name="Picture 134" descr="A diagram of a graph&#10;&#10;Description automatically generated">
                <a:extLst>
                  <a:ext uri="{FF2B5EF4-FFF2-40B4-BE49-F238E27FC236}">
                    <a16:creationId xmlns:a16="http://schemas.microsoft.com/office/drawing/2014/main" id="{F8B2FEDF-5999-DEAF-A4C4-181DA3026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0052" y="1984361"/>
                <a:ext cx="1002352" cy="778377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05F5FF8E-B3EF-C615-C110-72A66FC862F5}"/>
                </a:ext>
              </a:extLst>
            </p:cNvPr>
            <p:cNvGrpSpPr/>
            <p:nvPr/>
          </p:nvGrpSpPr>
          <p:grpSpPr>
            <a:xfrm>
              <a:off x="8791464" y="3902756"/>
              <a:ext cx="1047829" cy="1308353"/>
              <a:chOff x="8588535" y="2802255"/>
              <a:chExt cx="1047829" cy="1308353"/>
            </a:xfrm>
          </p:grpSpPr>
          <p:grpSp>
            <p:nvGrpSpPr>
              <p:cNvPr id="60" name="Google Shape;3833;g161404097fb_5_225">
                <a:extLst>
                  <a:ext uri="{FF2B5EF4-FFF2-40B4-BE49-F238E27FC236}">
                    <a16:creationId xmlns:a16="http://schemas.microsoft.com/office/drawing/2014/main" id="{D5EC15F0-A89B-954E-D84B-FB0B73FD4169}"/>
                  </a:ext>
                </a:extLst>
              </p:cNvPr>
              <p:cNvGrpSpPr/>
              <p:nvPr/>
            </p:nvGrpSpPr>
            <p:grpSpPr>
              <a:xfrm>
                <a:off x="8588535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1" name="Google Shape;3834;g161404097fb_5_225">
                  <a:extLst>
                    <a:ext uri="{FF2B5EF4-FFF2-40B4-BE49-F238E27FC236}">
                      <a16:creationId xmlns:a16="http://schemas.microsoft.com/office/drawing/2014/main" id="{703A6FB4-2D54-DFD8-4C47-2A57AB189917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3838;g161404097fb_5_225">
                  <a:extLst>
                    <a:ext uri="{FF2B5EF4-FFF2-40B4-BE49-F238E27FC236}">
                      <a16:creationId xmlns:a16="http://schemas.microsoft.com/office/drawing/2014/main" id="{EE63E977-9BB1-40BC-8C34-A2F558E144DF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Histogram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7" name="Picture 136" descr="A graph of numbers and a number&#10;&#10;Description automatically generated">
                <a:extLst>
                  <a:ext uri="{FF2B5EF4-FFF2-40B4-BE49-F238E27FC236}">
                    <a16:creationId xmlns:a16="http://schemas.microsoft.com/office/drawing/2014/main" id="{8DD19D78-194A-5E67-4377-B91008129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8580" y="3201670"/>
                <a:ext cx="749008" cy="885637"/>
              </a:xfrm>
              <a:prstGeom prst="rect">
                <a:avLst/>
              </a:prstGeom>
            </p:spPr>
          </p:pic>
          <p:pic>
            <p:nvPicPr>
              <p:cNvPr id="139" name="Picture 13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EFDEDAD1-45B7-17F9-89A0-12CC63AA2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2488" y="3298047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448EBF-78E8-F462-C8D7-E9F11312492A}"/>
                </a:ext>
              </a:extLst>
            </p:cNvPr>
            <p:cNvGrpSpPr/>
            <p:nvPr/>
          </p:nvGrpSpPr>
          <p:grpSpPr>
            <a:xfrm>
              <a:off x="9877689" y="3902756"/>
              <a:ext cx="1047829" cy="1308353"/>
              <a:chOff x="9674760" y="2802255"/>
              <a:chExt cx="1047829" cy="1308353"/>
            </a:xfrm>
          </p:grpSpPr>
          <p:grpSp>
            <p:nvGrpSpPr>
              <p:cNvPr id="66" name="Google Shape;3833;g161404097fb_5_225">
                <a:extLst>
                  <a:ext uri="{FF2B5EF4-FFF2-40B4-BE49-F238E27FC236}">
                    <a16:creationId xmlns:a16="http://schemas.microsoft.com/office/drawing/2014/main" id="{E93981AD-0EB6-94F7-75CA-8D2142F19E9F}"/>
                  </a:ext>
                </a:extLst>
              </p:cNvPr>
              <p:cNvGrpSpPr/>
              <p:nvPr/>
            </p:nvGrpSpPr>
            <p:grpSpPr>
              <a:xfrm>
                <a:off x="9674760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7" name="Google Shape;3834;g161404097fb_5_225">
                  <a:extLst>
                    <a:ext uri="{FF2B5EF4-FFF2-40B4-BE49-F238E27FC236}">
                      <a16:creationId xmlns:a16="http://schemas.microsoft.com/office/drawing/2014/main" id="{D34CB145-3CD8-BDCF-9968-80769AF69B1B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3838;g161404097fb_5_225">
                  <a:extLst>
                    <a:ext uri="{FF2B5EF4-FFF2-40B4-BE49-F238E27FC236}">
                      <a16:creationId xmlns:a16="http://schemas.microsoft.com/office/drawing/2014/main" id="{F400B504-321D-1F02-8076-346CCE936A23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3" name="Picture 142" descr="A diagram of two people&#10;&#10;Description automatically generated">
                <a:extLst>
                  <a:ext uri="{FF2B5EF4-FFF2-40B4-BE49-F238E27FC236}">
                    <a16:creationId xmlns:a16="http://schemas.microsoft.com/office/drawing/2014/main" id="{6E43A53A-D602-C3C7-16C0-15142F74E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2316" y="3220629"/>
                <a:ext cx="937083" cy="777265"/>
              </a:xfrm>
              <a:prstGeom prst="rect">
                <a:avLst/>
              </a:prstGeom>
            </p:spPr>
          </p:pic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28F739DB-23AD-17AF-14E7-4F2F8E947001}"/>
                </a:ext>
              </a:extLst>
            </p:cNvPr>
            <p:cNvGrpSpPr/>
            <p:nvPr/>
          </p:nvGrpSpPr>
          <p:grpSpPr>
            <a:xfrm>
              <a:off x="10956246" y="3902756"/>
              <a:ext cx="1047829" cy="1308353"/>
              <a:chOff x="10753317" y="2802255"/>
              <a:chExt cx="1047829" cy="1308353"/>
            </a:xfrm>
          </p:grpSpPr>
          <p:grpSp>
            <p:nvGrpSpPr>
              <p:cNvPr id="75" name="Google Shape;3833;g161404097fb_5_225">
                <a:extLst>
                  <a:ext uri="{FF2B5EF4-FFF2-40B4-BE49-F238E27FC236}">
                    <a16:creationId xmlns:a16="http://schemas.microsoft.com/office/drawing/2014/main" id="{8E030975-B0F8-80FB-E95E-A854EB80FBC8}"/>
                  </a:ext>
                </a:extLst>
              </p:cNvPr>
              <p:cNvGrpSpPr/>
              <p:nvPr/>
            </p:nvGrpSpPr>
            <p:grpSpPr>
              <a:xfrm>
                <a:off x="10753317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6" name="Google Shape;3834;g161404097fb_5_225">
                  <a:extLst>
                    <a:ext uri="{FF2B5EF4-FFF2-40B4-BE49-F238E27FC236}">
                      <a16:creationId xmlns:a16="http://schemas.microsoft.com/office/drawing/2014/main" id="{0396E84B-15B7-E352-93A0-DBC10D12300C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3838;g161404097fb_5_225">
                  <a:extLst>
                    <a:ext uri="{FF2B5EF4-FFF2-40B4-BE49-F238E27FC236}">
                      <a16:creationId xmlns:a16="http://schemas.microsoft.com/office/drawing/2014/main" id="{DF8FAF59-0F29-2162-9864-2E4F7EB2ECA1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 </a:t>
                  </a: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(summary stats)</a:t>
                  </a:r>
                  <a:endParaRPr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7" name="Picture 146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A219B0B7-185F-C0A8-9DC8-90605D7CB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50" r="752"/>
              <a:stretch/>
            </p:blipFill>
            <p:spPr>
              <a:xfrm>
                <a:off x="10810495" y="3255187"/>
                <a:ext cx="933471" cy="769844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A6B3457-3CA3-E648-E885-B0BC27AE00A1}"/>
                </a:ext>
              </a:extLst>
            </p:cNvPr>
            <p:cNvGrpSpPr/>
            <p:nvPr/>
          </p:nvGrpSpPr>
          <p:grpSpPr>
            <a:xfrm>
              <a:off x="5967700" y="3360461"/>
              <a:ext cx="108767" cy="2054788"/>
              <a:chOff x="3061203" y="2795577"/>
              <a:chExt cx="108767" cy="20547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BFA71B8-6D86-2783-1027-8DC1B1F984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970" y="2797096"/>
                <a:ext cx="0" cy="2053269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533E0-DC1B-C781-A52C-5E3558DCD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279557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525EE5F-F725-53EC-2495-8FAC33E1C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484978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339EFE05-353A-B27E-75B8-88E49FFB2005}"/>
                </a:ext>
              </a:extLst>
            </p:cNvPr>
            <p:cNvGrpSpPr/>
            <p:nvPr/>
          </p:nvGrpSpPr>
          <p:grpSpPr>
            <a:xfrm>
              <a:off x="8808215" y="5437641"/>
              <a:ext cx="1047829" cy="1308353"/>
              <a:chOff x="8588535" y="4628680"/>
              <a:chExt cx="1047829" cy="1308353"/>
            </a:xfrm>
          </p:grpSpPr>
          <p:grpSp>
            <p:nvGrpSpPr>
              <p:cNvPr id="69" name="Google Shape;3833;g161404097fb_5_225">
                <a:extLst>
                  <a:ext uri="{FF2B5EF4-FFF2-40B4-BE49-F238E27FC236}">
                    <a16:creationId xmlns:a16="http://schemas.microsoft.com/office/drawing/2014/main" id="{D79C1F44-4201-CE20-73B8-66A47F60AD9F}"/>
                  </a:ext>
                </a:extLst>
              </p:cNvPr>
              <p:cNvGrpSpPr/>
              <p:nvPr/>
            </p:nvGrpSpPr>
            <p:grpSpPr>
              <a:xfrm>
                <a:off x="8588535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0" name="Google Shape;3834;g161404097fb_5_225">
                  <a:extLst>
                    <a:ext uri="{FF2B5EF4-FFF2-40B4-BE49-F238E27FC236}">
                      <a16:creationId xmlns:a16="http://schemas.microsoft.com/office/drawing/2014/main" id="{84507193-F7C7-2FD0-BD20-1F942FFCDC95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3838;g161404097fb_5_225">
                  <a:extLst>
                    <a:ext uri="{FF2B5EF4-FFF2-40B4-BE49-F238E27FC236}">
                      <a16:creationId xmlns:a16="http://schemas.microsoft.com/office/drawing/2014/main" id="{231712CF-DD9D-ADD1-11D3-A39A9F954D77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1" name="Picture 150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4D078472-EC29-7FEF-F736-C722DF422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501" y="5056986"/>
                <a:ext cx="957068" cy="834068"/>
              </a:xfrm>
              <a:prstGeom prst="rect">
                <a:avLst/>
              </a:prstGeom>
            </p:spPr>
          </p:pic>
          <p:pic>
            <p:nvPicPr>
              <p:cNvPr id="160" name="Picture 159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89581BB6-2C75-F6D0-4E00-1FDDA10E9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9118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BF2693D-4C95-905B-2516-66B5425C573E}"/>
                </a:ext>
              </a:extLst>
            </p:cNvPr>
            <p:cNvGrpSpPr/>
            <p:nvPr/>
          </p:nvGrpSpPr>
          <p:grpSpPr>
            <a:xfrm>
              <a:off x="9894440" y="5437641"/>
              <a:ext cx="1047829" cy="1308353"/>
              <a:chOff x="9674760" y="4628680"/>
              <a:chExt cx="1047829" cy="1308353"/>
            </a:xfrm>
          </p:grpSpPr>
          <p:grpSp>
            <p:nvGrpSpPr>
              <p:cNvPr id="72" name="Google Shape;3833;g161404097fb_5_225">
                <a:extLst>
                  <a:ext uri="{FF2B5EF4-FFF2-40B4-BE49-F238E27FC236}">
                    <a16:creationId xmlns:a16="http://schemas.microsoft.com/office/drawing/2014/main" id="{DB0BE5D3-281F-9814-33A5-BD6EA3804DA6}"/>
                  </a:ext>
                </a:extLst>
              </p:cNvPr>
              <p:cNvGrpSpPr/>
              <p:nvPr/>
            </p:nvGrpSpPr>
            <p:grpSpPr>
              <a:xfrm>
                <a:off x="9674760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3" name="Google Shape;3834;g161404097fb_5_225">
                  <a:extLst>
                    <a:ext uri="{FF2B5EF4-FFF2-40B4-BE49-F238E27FC236}">
                      <a16:creationId xmlns:a16="http://schemas.microsoft.com/office/drawing/2014/main" id="{933FEF6D-D6A6-F97F-7215-293F8F1C7B4F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3838;g161404097fb_5_225">
                  <a:extLst>
                    <a:ext uri="{FF2B5EF4-FFF2-40B4-BE49-F238E27FC236}">
                      <a16:creationId xmlns:a16="http://schemas.microsoft.com/office/drawing/2014/main" id="{4E59C69C-1D1A-85BB-5716-CA08363CBD94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9" name="Picture 148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F822255A-23BD-03A6-4B9F-C7237AE36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642"/>
              <a:stretch/>
            </p:blipFill>
            <p:spPr>
              <a:xfrm>
                <a:off x="9735340" y="5058018"/>
                <a:ext cx="926669" cy="833036"/>
              </a:xfrm>
              <a:prstGeom prst="rect">
                <a:avLst/>
              </a:prstGeom>
            </p:spPr>
          </p:pic>
          <p:pic>
            <p:nvPicPr>
              <p:cNvPr id="161" name="Picture 160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64EA125D-9B0A-F575-62A1-ED69A0E84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733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EA7687B-684E-AB56-0C68-AB7F65616EF0}"/>
                </a:ext>
              </a:extLst>
            </p:cNvPr>
            <p:cNvGrpSpPr/>
            <p:nvPr/>
          </p:nvGrpSpPr>
          <p:grpSpPr>
            <a:xfrm>
              <a:off x="10975205" y="5437640"/>
              <a:ext cx="1047829" cy="1308353"/>
              <a:chOff x="10755525" y="4628679"/>
              <a:chExt cx="1047829" cy="1308353"/>
            </a:xfrm>
          </p:grpSpPr>
          <p:grpSp>
            <p:nvGrpSpPr>
              <p:cNvPr id="152" name="Google Shape;3833;g161404097fb_5_225">
                <a:extLst>
                  <a:ext uri="{FF2B5EF4-FFF2-40B4-BE49-F238E27FC236}">
                    <a16:creationId xmlns:a16="http://schemas.microsoft.com/office/drawing/2014/main" id="{CD0DC8E0-D0CF-5123-8010-DDAA782F641E}"/>
                  </a:ext>
                </a:extLst>
              </p:cNvPr>
              <p:cNvGrpSpPr/>
              <p:nvPr/>
            </p:nvGrpSpPr>
            <p:grpSpPr>
              <a:xfrm>
                <a:off x="10755525" y="4628679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153" name="Google Shape;3834;g161404097fb_5_225">
                  <a:extLst>
                    <a:ext uri="{FF2B5EF4-FFF2-40B4-BE49-F238E27FC236}">
                      <a16:creationId xmlns:a16="http://schemas.microsoft.com/office/drawing/2014/main" id="{9D525789-B92B-F2D8-276B-C7B1DC4A3A55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3838;g161404097fb_5_225">
                  <a:extLst>
                    <a:ext uri="{FF2B5EF4-FFF2-40B4-BE49-F238E27FC236}">
                      <a16:creationId xmlns:a16="http://schemas.microsoft.com/office/drawing/2014/main" id="{5B8ED187-B8A0-407F-9776-97B9905BBAD4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Percent-stacked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9" name="Picture 158" descr="A graph of days and days of the week&#10;&#10;Description automatically generated">
                <a:extLst>
                  <a:ext uri="{FF2B5EF4-FFF2-40B4-BE49-F238E27FC236}">
                    <a16:creationId xmlns:a16="http://schemas.microsoft.com/office/drawing/2014/main" id="{344A9109-FE50-6BDA-D08D-04E272528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9274" y="5150769"/>
                <a:ext cx="926669" cy="765540"/>
              </a:xfrm>
              <a:prstGeom prst="rect">
                <a:avLst/>
              </a:prstGeom>
            </p:spPr>
          </p:pic>
          <p:pic>
            <p:nvPicPr>
              <p:cNvPr id="162" name="Picture 161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A714A58A-A653-8E8B-E889-E9507F656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07220" y="5050674"/>
                <a:ext cx="179942" cy="187431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4CFFB9F-2AD9-8232-9637-645DD2839FF2}"/>
                </a:ext>
              </a:extLst>
            </p:cNvPr>
            <p:cNvGrpSpPr/>
            <p:nvPr/>
          </p:nvGrpSpPr>
          <p:grpSpPr>
            <a:xfrm>
              <a:off x="3319079" y="4740610"/>
              <a:ext cx="1047829" cy="1300740"/>
              <a:chOff x="3116150" y="3640109"/>
              <a:chExt cx="1047829" cy="1300740"/>
            </a:xfrm>
          </p:grpSpPr>
          <p:grpSp>
            <p:nvGrpSpPr>
              <p:cNvPr id="163" name="Google Shape;3833;g161404097fb_5_225">
                <a:extLst>
                  <a:ext uri="{FF2B5EF4-FFF2-40B4-BE49-F238E27FC236}">
                    <a16:creationId xmlns:a16="http://schemas.microsoft.com/office/drawing/2014/main" id="{FF00051A-622C-C8C9-BC0B-A1E3703D22AA}"/>
                  </a:ext>
                </a:extLst>
              </p:cNvPr>
              <p:cNvGrpSpPr/>
              <p:nvPr/>
            </p:nvGrpSpPr>
            <p:grpSpPr>
              <a:xfrm>
                <a:off x="3116150" y="3640109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64" name="Google Shape;3834;g161404097fb_5_225">
                  <a:extLst>
                    <a:ext uri="{FF2B5EF4-FFF2-40B4-BE49-F238E27FC236}">
                      <a16:creationId xmlns:a16="http://schemas.microsoft.com/office/drawing/2014/main" id="{81E24C40-2880-6FF9-2C36-C7F6EA165762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3838;g161404097fb_5_225">
                  <a:extLst>
                    <a:ext uri="{FF2B5EF4-FFF2-40B4-BE49-F238E27FC236}">
                      <a16:creationId xmlns:a16="http://schemas.microsoft.com/office/drawing/2014/main" id="{09C06CD8-70AC-4E96-3827-AD961F845BFD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Pie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8" name="Picture 167" descr="A blue and yellow pie chart&#10;&#10;Description automatically generated">
                <a:extLst>
                  <a:ext uri="{FF2B5EF4-FFF2-40B4-BE49-F238E27FC236}">
                    <a16:creationId xmlns:a16="http://schemas.microsoft.com/office/drawing/2014/main" id="{B1F23C60-9BC0-F3C9-8ABD-65779C466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1" t="4056" r="6077" b="5044"/>
              <a:stretch/>
            </p:blipFill>
            <p:spPr>
              <a:xfrm>
                <a:off x="3332970" y="4229591"/>
                <a:ext cx="493040" cy="511450"/>
              </a:xfrm>
              <a:prstGeom prst="rect">
                <a:avLst/>
              </a:prstGeom>
            </p:spPr>
          </p:pic>
          <p:pic>
            <p:nvPicPr>
              <p:cNvPr id="169" name="Picture 16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FC39AA16-B767-1E1B-2115-4569B2E5C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803" y="4066127"/>
                <a:ext cx="260184" cy="271012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D71032-CE06-7553-45E8-088B1AC9B56A}"/>
              </a:ext>
            </a:extLst>
          </p:cNvPr>
          <p:cNvGraphicFramePr>
            <a:graphicFrameLocks noGrp="1"/>
          </p:cNvGraphicFramePr>
          <p:nvPr/>
        </p:nvGraphicFramePr>
        <p:xfrm>
          <a:off x="6534020" y="477600"/>
          <a:ext cx="5344156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45">
                  <a:extLst>
                    <a:ext uri="{9D8B030D-6E8A-4147-A177-3AD203B41FA5}">
                      <a16:colId xmlns:a16="http://schemas.microsoft.com/office/drawing/2014/main" val="253683931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696085759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76939508"/>
                    </a:ext>
                  </a:extLst>
                </a:gridCol>
                <a:gridCol w="1156996">
                  <a:extLst>
                    <a:ext uri="{9D8B030D-6E8A-4147-A177-3AD203B41FA5}">
                      <a16:colId xmlns:a16="http://schemas.microsoft.com/office/drawing/2014/main" val="335226300"/>
                    </a:ext>
                  </a:extLst>
                </a:gridCol>
                <a:gridCol w="1486107">
                  <a:extLst>
                    <a:ext uri="{9D8B030D-6E8A-4147-A177-3AD203B41FA5}">
                      <a16:colId xmlns:a16="http://schemas.microsoft.com/office/drawing/2014/main" val="715051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>
                          <a:effectLst/>
                        </a:rPr>
                        <a:t>country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continent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lifeExp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gdpPercap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 err="1">
                          <a:effectLst/>
                        </a:rPr>
                        <a:t>income_group</a:t>
                      </a:r>
                      <a:endParaRPr lang="en-GB" sz="1000" b="1" dirty="0">
                        <a:effectLst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964815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Afghanistan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43.828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974.58033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55476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Albania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76.423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5937.0295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57997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Argentina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Americas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75.32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12779.379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11369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Austria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79.829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36126.4927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44628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Bahrain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75.635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29796.04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03939502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6497C-527A-D797-8E30-0DEE7A553908}"/>
              </a:ext>
            </a:extLst>
          </p:cNvPr>
          <p:cNvCxnSpPr>
            <a:cxnSpLocks/>
          </p:cNvCxnSpPr>
          <p:nvPr/>
        </p:nvCxnSpPr>
        <p:spPr>
          <a:xfrm>
            <a:off x="220871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2D9C129E-CF92-9974-DDC7-BEAE2CC44A7C}"/>
              </a:ext>
            </a:extLst>
          </p:cNvPr>
          <p:cNvSpPr txBox="1">
            <a:spLocks/>
          </p:cNvSpPr>
          <p:nvPr/>
        </p:nvSpPr>
        <p:spPr>
          <a:xfrm>
            <a:off x="97230" y="112006"/>
            <a:ext cx="9551856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200" dirty="0"/>
              <a:t>Practice: Identify visualization</a:t>
            </a:r>
            <a:endParaRPr lang="en-CH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06A37-EF15-950F-B5DA-B0693F8AB93B}"/>
              </a:ext>
            </a:extLst>
          </p:cNvPr>
          <p:cNvSpPr txBox="1"/>
          <p:nvPr/>
        </p:nvSpPr>
        <p:spPr>
          <a:xfrm>
            <a:off x="120453" y="748284"/>
            <a:ext cx="10835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How does country GDP per capita vary across continents?</a:t>
            </a:r>
          </a:p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Is there a relationship between country GDP per capita &amp; life expectancy?</a:t>
            </a:r>
          </a:p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How does life expectancy vary between the country income groups?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25995-E07E-DBE8-EBCE-043FFC4B9BB8}"/>
              </a:ext>
            </a:extLst>
          </p:cNvPr>
          <p:cNvSpPr txBox="1"/>
          <p:nvPr/>
        </p:nvSpPr>
        <p:spPr>
          <a:xfrm>
            <a:off x="231709" y="231480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</a:p>
        </p:txBody>
      </p:sp>
      <p:pic>
        <p:nvPicPr>
          <p:cNvPr id="9" name="Picture 8" descr="A diagram of a graph showing the middle and middle income high income&#10;&#10;Description automatically generated with medium confidence">
            <a:extLst>
              <a:ext uri="{FF2B5EF4-FFF2-40B4-BE49-F238E27FC236}">
                <a16:creationId xmlns:a16="http://schemas.microsoft.com/office/drawing/2014/main" id="{72C3BF2A-1089-AD64-1151-8AB90336DC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6" y="2855590"/>
            <a:ext cx="3355428" cy="1944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95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3215C-34B0-612F-A1C2-8C1D7801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C3D81F7-1E0A-115F-C0DD-2DC5BF94D718}"/>
              </a:ext>
            </a:extLst>
          </p:cNvPr>
          <p:cNvGrpSpPr/>
          <p:nvPr/>
        </p:nvGrpSpPr>
        <p:grpSpPr>
          <a:xfrm>
            <a:off x="3646810" y="2251788"/>
            <a:ext cx="8545190" cy="4347758"/>
            <a:chOff x="3172078" y="2128692"/>
            <a:chExt cx="8957884" cy="464667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36EB4E8-4506-CCF3-5E77-E757CCA91448}"/>
                </a:ext>
              </a:extLst>
            </p:cNvPr>
            <p:cNvSpPr/>
            <p:nvPr/>
          </p:nvSpPr>
          <p:spPr>
            <a:xfrm>
              <a:off x="3172078" y="2128692"/>
              <a:ext cx="8957884" cy="4646677"/>
            </a:xfrm>
            <a:prstGeom prst="roundRect">
              <a:avLst>
                <a:gd name="adj" fmla="val 1282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Google Shape;3848;g161404097fb_5_225">
              <a:extLst>
                <a:ext uri="{FF2B5EF4-FFF2-40B4-BE49-F238E27FC236}">
                  <a16:creationId xmlns:a16="http://schemas.microsoft.com/office/drawing/2014/main" id="{626E8D2D-B402-14B6-048A-16990A9617A2}"/>
                </a:ext>
              </a:extLst>
            </p:cNvPr>
            <p:cNvSpPr/>
            <p:nvPr/>
          </p:nvSpPr>
          <p:spPr>
            <a:xfrm>
              <a:off x="5920700" y="4207573"/>
              <a:ext cx="1002783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One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sp>
          <p:nvSpPr>
            <p:cNvPr id="46" name="Google Shape;3848;g161404097fb_5_225">
              <a:extLst>
                <a:ext uri="{FF2B5EF4-FFF2-40B4-BE49-F238E27FC236}">
                  <a16:creationId xmlns:a16="http://schemas.microsoft.com/office/drawing/2014/main" id="{F202C1F2-B180-203E-966E-AA28D8F58A0F}"/>
                </a:ext>
              </a:extLst>
            </p:cNvPr>
            <p:cNvSpPr/>
            <p:nvPr/>
          </p:nvSpPr>
          <p:spPr>
            <a:xfrm>
              <a:off x="5297584" y="5462552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5" name="Google Shape;3848;g161404097fb_5_225">
              <a:extLst>
                <a:ext uri="{FF2B5EF4-FFF2-40B4-BE49-F238E27FC236}">
                  <a16:creationId xmlns:a16="http://schemas.microsoft.com/office/drawing/2014/main" id="{6C82F1AC-9A9E-D053-7917-6ABD94222D37}"/>
                </a:ext>
              </a:extLst>
            </p:cNvPr>
            <p:cNvSpPr/>
            <p:nvPr/>
          </p:nvSpPr>
          <p:spPr>
            <a:xfrm>
              <a:off x="7827517" y="2593920"/>
              <a:ext cx="883211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vs 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9" name="Google Shape;3848;g161404097fb_5_225">
              <a:extLst>
                <a:ext uri="{FF2B5EF4-FFF2-40B4-BE49-F238E27FC236}">
                  <a16:creationId xmlns:a16="http://schemas.microsoft.com/office/drawing/2014/main" id="{F6736685-BE02-CAA4-2187-B84BB424CD6A}"/>
                </a:ext>
              </a:extLst>
            </p:cNvPr>
            <p:cNvSpPr/>
            <p:nvPr/>
          </p:nvSpPr>
          <p:spPr>
            <a:xfrm>
              <a:off x="7845926" y="4094601"/>
              <a:ext cx="99702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78" name="Google Shape;3848;g161404097fb_5_225">
              <a:extLst>
                <a:ext uri="{FF2B5EF4-FFF2-40B4-BE49-F238E27FC236}">
                  <a16:creationId xmlns:a16="http://schemas.microsoft.com/office/drawing/2014/main" id="{CC4937A4-F63C-D2C9-15A7-5898EAC897E8}"/>
                </a:ext>
              </a:extLst>
            </p:cNvPr>
            <p:cNvSpPr/>
            <p:nvPr/>
          </p:nvSpPr>
          <p:spPr>
            <a:xfrm>
              <a:off x="7818417" y="5686891"/>
              <a:ext cx="1047829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 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90" name="Google Shape;3848;g161404097fb_5_225">
              <a:extLst>
                <a:ext uri="{FF2B5EF4-FFF2-40B4-BE49-F238E27FC236}">
                  <a16:creationId xmlns:a16="http://schemas.microsoft.com/office/drawing/2014/main" id="{1A8B8E46-4B2F-B131-7EF0-FE03ABDD4CB5}"/>
                </a:ext>
              </a:extLst>
            </p:cNvPr>
            <p:cNvSpPr/>
            <p:nvPr/>
          </p:nvSpPr>
          <p:spPr>
            <a:xfrm>
              <a:off x="5279160" y="2993305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0" name="Google Shape;3848;g161404097fb_5_225">
              <a:extLst>
                <a:ext uri="{FF2B5EF4-FFF2-40B4-BE49-F238E27FC236}">
                  <a16:creationId xmlns:a16="http://schemas.microsoft.com/office/drawing/2014/main" id="{7745FEC3-18DF-5CA7-14C4-A254EFCA5D30}"/>
                </a:ext>
              </a:extLst>
            </p:cNvPr>
            <p:cNvSpPr/>
            <p:nvPr/>
          </p:nvSpPr>
          <p:spPr>
            <a:xfrm>
              <a:off x="6960730" y="4228638"/>
              <a:ext cx="930377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Two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sym typeface="Avenir"/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B3D0D92A-542D-0CBA-01C3-022D3C1AFBDD}"/>
                </a:ext>
              </a:extLst>
            </p:cNvPr>
            <p:cNvGrpSpPr/>
            <p:nvPr/>
          </p:nvGrpSpPr>
          <p:grpSpPr>
            <a:xfrm>
              <a:off x="6682457" y="4279979"/>
              <a:ext cx="435008" cy="241065"/>
              <a:chOff x="6479528" y="3179478"/>
              <a:chExt cx="435008" cy="24106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F2E5D85-B59B-78C6-F110-3F24A2C506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9528" y="3296485"/>
                <a:ext cx="435008" cy="275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2C94E1F-F623-35E7-527D-26BA0CD07E64}"/>
                  </a:ext>
                </a:extLst>
              </p:cNvPr>
              <p:cNvSpPr/>
              <p:nvPr/>
            </p:nvSpPr>
            <p:spPr>
              <a:xfrm>
                <a:off x="6590400" y="3179478"/>
                <a:ext cx="212581" cy="24106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4EA4A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3EBBD6A-5CD1-CF57-5F14-9451189429FB}"/>
                </a:ext>
              </a:extLst>
            </p:cNvPr>
            <p:cNvGrpSpPr/>
            <p:nvPr/>
          </p:nvGrpSpPr>
          <p:grpSpPr>
            <a:xfrm>
              <a:off x="7711365" y="2878877"/>
              <a:ext cx="291428" cy="3145407"/>
              <a:chOff x="7508436" y="1474456"/>
              <a:chExt cx="291428" cy="373463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41A0274-7785-C46E-3A9C-1CE33D470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5923"/>
                <a:ext cx="25404" cy="373276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CB0388A-3DC5-2578-F56B-55D381BA9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436" y="3308225"/>
                <a:ext cx="163425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9CFD416-DADA-28A9-B378-50C25DCFA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445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367A93F-C69E-3D14-5E30-2F5B10AC3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221" y="520908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94918F8-3651-FDA8-501B-ED208AA58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1862" y="3310040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0E3315E7-1B1C-B1E1-6F92-46B906A9F480}"/>
                </a:ext>
              </a:extLst>
            </p:cNvPr>
            <p:cNvGrpSpPr/>
            <p:nvPr/>
          </p:nvGrpSpPr>
          <p:grpSpPr>
            <a:xfrm>
              <a:off x="8800564" y="2345551"/>
              <a:ext cx="1047829" cy="1308353"/>
              <a:chOff x="8588535" y="888265"/>
              <a:chExt cx="1047829" cy="1308353"/>
            </a:xfrm>
          </p:grpSpPr>
          <p:grpSp>
            <p:nvGrpSpPr>
              <p:cNvPr id="56" name="Google Shape;3833;g161404097fb_5_225">
                <a:extLst>
                  <a:ext uri="{FF2B5EF4-FFF2-40B4-BE49-F238E27FC236}">
                    <a16:creationId xmlns:a16="http://schemas.microsoft.com/office/drawing/2014/main" id="{AA6E4CE7-192C-9192-DC2E-03C8C95C940C}"/>
                  </a:ext>
                </a:extLst>
              </p:cNvPr>
              <p:cNvGrpSpPr/>
              <p:nvPr/>
            </p:nvGrpSpPr>
            <p:grpSpPr>
              <a:xfrm>
                <a:off x="8588535" y="88826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7" name="Google Shape;3834;g161404097fb_5_225">
                  <a:extLst>
                    <a:ext uri="{FF2B5EF4-FFF2-40B4-BE49-F238E27FC236}">
                      <a16:creationId xmlns:a16="http://schemas.microsoft.com/office/drawing/2014/main" id="{3E819D9A-6688-B621-DD74-FF22587B8E8E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3838;g161404097fb_5_225">
                  <a:extLst>
                    <a:ext uri="{FF2B5EF4-FFF2-40B4-BE49-F238E27FC236}">
                      <a16:creationId xmlns:a16="http://schemas.microsoft.com/office/drawing/2014/main" id="{50D5884D-4137-C580-A418-2D6EB473E88F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Scatterplot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7" name="Picture 126" descr="A graph with numbers and dots&#10;&#10;Description automatically generated">
                <a:extLst>
                  <a:ext uri="{FF2B5EF4-FFF2-40B4-BE49-F238E27FC236}">
                    <a16:creationId xmlns:a16="http://schemas.microsoft.com/office/drawing/2014/main" id="{921A6385-99C3-5DD4-3DA1-DBB2E5BA5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61" r="8949"/>
              <a:stretch/>
            </p:blipFill>
            <p:spPr>
              <a:xfrm>
                <a:off x="8646567" y="1347720"/>
                <a:ext cx="893036" cy="788417"/>
              </a:xfrm>
              <a:prstGeom prst="rect">
                <a:avLst/>
              </a:prstGeom>
            </p:spPr>
          </p:pic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DB230F69-9CBC-54AF-F8E7-1B42AC468CA7}"/>
                </a:ext>
              </a:extLst>
            </p:cNvPr>
            <p:cNvGrpSpPr/>
            <p:nvPr/>
          </p:nvGrpSpPr>
          <p:grpSpPr>
            <a:xfrm>
              <a:off x="4411930" y="2623658"/>
              <a:ext cx="1047829" cy="1308353"/>
              <a:chOff x="4209001" y="1523157"/>
              <a:chExt cx="1047829" cy="1308353"/>
            </a:xfrm>
          </p:grpSpPr>
          <p:grpSp>
            <p:nvGrpSpPr>
              <p:cNvPr id="4" name="Google Shape;3833;g161404097fb_5_225">
                <a:extLst>
                  <a:ext uri="{FF2B5EF4-FFF2-40B4-BE49-F238E27FC236}">
                    <a16:creationId xmlns:a16="http://schemas.microsoft.com/office/drawing/2014/main" id="{D43EE301-35D5-6A6A-7AB3-163D00C585D3}"/>
                  </a:ext>
                </a:extLst>
              </p:cNvPr>
              <p:cNvGrpSpPr/>
              <p:nvPr/>
            </p:nvGrpSpPr>
            <p:grpSpPr>
              <a:xfrm>
                <a:off x="420900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" name="Google Shape;3834;g161404097fb_5_225">
                  <a:extLst>
                    <a:ext uri="{FF2B5EF4-FFF2-40B4-BE49-F238E27FC236}">
                      <a16:creationId xmlns:a16="http://schemas.microsoft.com/office/drawing/2014/main" id="{73936B29-6652-BE08-D594-5D7851CB074C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" name="Google Shape;3838;g161404097fb_5_225">
                  <a:extLst>
                    <a:ext uri="{FF2B5EF4-FFF2-40B4-BE49-F238E27FC236}">
                      <a16:creationId xmlns:a16="http://schemas.microsoft.com/office/drawing/2014/main" id="{B580B68F-2BF0-0C92-44C7-51C2ADF7F7E2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Histogram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9" name="Picture 128" descr="A graph showing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8555FF6-E40D-E872-FF0E-6E5B9906E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29"/>
              <a:stretch/>
            </p:blipFill>
            <p:spPr>
              <a:xfrm>
                <a:off x="4259892" y="1988425"/>
                <a:ext cx="946576" cy="774313"/>
              </a:xfrm>
              <a:prstGeom prst="rect">
                <a:avLst/>
              </a:prstGeom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92C8C78-38A1-DCC9-67A1-CB9EE74B61AE}"/>
                </a:ext>
              </a:extLst>
            </p:cNvPr>
            <p:cNvGrpSpPr/>
            <p:nvPr/>
          </p:nvGrpSpPr>
          <p:grpSpPr>
            <a:xfrm>
              <a:off x="4411930" y="4747547"/>
              <a:ext cx="1047829" cy="1300740"/>
              <a:chOff x="4209001" y="3647046"/>
              <a:chExt cx="1047829" cy="1300740"/>
            </a:xfrm>
          </p:grpSpPr>
          <p:grpSp>
            <p:nvGrpSpPr>
              <p:cNvPr id="10" name="Google Shape;3833;g161404097fb_5_225">
                <a:extLst>
                  <a:ext uri="{FF2B5EF4-FFF2-40B4-BE49-F238E27FC236}">
                    <a16:creationId xmlns:a16="http://schemas.microsoft.com/office/drawing/2014/main" id="{36694F21-7F2A-96B2-CF3C-6578B3D50A8A}"/>
                  </a:ext>
                </a:extLst>
              </p:cNvPr>
              <p:cNvGrpSpPr/>
              <p:nvPr/>
            </p:nvGrpSpPr>
            <p:grpSpPr>
              <a:xfrm>
                <a:off x="4209001" y="3647046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1" name="Google Shape;3834;g161404097fb_5_225">
                  <a:extLst>
                    <a:ext uri="{FF2B5EF4-FFF2-40B4-BE49-F238E27FC236}">
                      <a16:creationId xmlns:a16="http://schemas.microsoft.com/office/drawing/2014/main" id="{F7E54102-5FFC-C73D-C3B0-704AADB1E6F9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3838;g161404097fb_5_225">
                  <a:extLst>
                    <a:ext uri="{FF2B5EF4-FFF2-40B4-BE49-F238E27FC236}">
                      <a16:creationId xmlns:a16="http://schemas.microsoft.com/office/drawing/2014/main" id="{28144A51-DE82-CD66-8AF3-76A811615FE3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3" name="Picture 132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AC910612-14B1-FBC9-47CC-B6D89DEDD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805" y="4037387"/>
                <a:ext cx="959431" cy="886396"/>
              </a:xfrm>
              <a:prstGeom prst="rect">
                <a:avLst/>
              </a:prstGeom>
            </p:spPr>
          </p:pic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E7B8C01-EA6F-017C-A5C0-575CB0CD5F29}"/>
                </a:ext>
              </a:extLst>
            </p:cNvPr>
            <p:cNvGrpSpPr/>
            <p:nvPr/>
          </p:nvGrpSpPr>
          <p:grpSpPr>
            <a:xfrm>
              <a:off x="3312380" y="2623658"/>
              <a:ext cx="1047829" cy="1308353"/>
              <a:chOff x="3109451" y="1523157"/>
              <a:chExt cx="1047829" cy="1308353"/>
            </a:xfrm>
          </p:grpSpPr>
          <p:grpSp>
            <p:nvGrpSpPr>
              <p:cNvPr id="52" name="Google Shape;3833;g161404097fb_5_225">
                <a:extLst>
                  <a:ext uri="{FF2B5EF4-FFF2-40B4-BE49-F238E27FC236}">
                    <a16:creationId xmlns:a16="http://schemas.microsoft.com/office/drawing/2014/main" id="{FAF3CACB-4D0E-0BB5-7A51-E9AD56D0371C}"/>
                  </a:ext>
                </a:extLst>
              </p:cNvPr>
              <p:cNvGrpSpPr/>
              <p:nvPr/>
            </p:nvGrpSpPr>
            <p:grpSpPr>
              <a:xfrm>
                <a:off x="310945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3" name="Google Shape;3834;g161404097fb_5_225">
                  <a:extLst>
                    <a:ext uri="{FF2B5EF4-FFF2-40B4-BE49-F238E27FC236}">
                      <a16:creationId xmlns:a16="http://schemas.microsoft.com/office/drawing/2014/main" id="{4E9E70C4-EC50-C457-BA84-B1BE127038AE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3838;g161404097fb_5_225">
                  <a:extLst>
                    <a:ext uri="{FF2B5EF4-FFF2-40B4-BE49-F238E27FC236}">
                      <a16:creationId xmlns:a16="http://schemas.microsoft.com/office/drawing/2014/main" id="{57E6DCA1-27A7-F3A3-31B6-63200ED06756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5" name="Picture 134" descr="A diagram of a graph&#10;&#10;Description automatically generated">
                <a:extLst>
                  <a:ext uri="{FF2B5EF4-FFF2-40B4-BE49-F238E27FC236}">
                    <a16:creationId xmlns:a16="http://schemas.microsoft.com/office/drawing/2014/main" id="{E8B03303-9E68-C803-B3E7-7A52F97BD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0052" y="1984361"/>
                <a:ext cx="1002352" cy="778377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0C78C59-8785-65DD-70CE-CEF6A64ADDA8}"/>
                </a:ext>
              </a:extLst>
            </p:cNvPr>
            <p:cNvGrpSpPr/>
            <p:nvPr/>
          </p:nvGrpSpPr>
          <p:grpSpPr>
            <a:xfrm>
              <a:off x="8791464" y="3902756"/>
              <a:ext cx="1047829" cy="1308353"/>
              <a:chOff x="8588535" y="2802255"/>
              <a:chExt cx="1047829" cy="1308353"/>
            </a:xfrm>
          </p:grpSpPr>
          <p:grpSp>
            <p:nvGrpSpPr>
              <p:cNvPr id="60" name="Google Shape;3833;g161404097fb_5_225">
                <a:extLst>
                  <a:ext uri="{FF2B5EF4-FFF2-40B4-BE49-F238E27FC236}">
                    <a16:creationId xmlns:a16="http://schemas.microsoft.com/office/drawing/2014/main" id="{9FCA9737-6866-6467-3484-24E974A9876D}"/>
                  </a:ext>
                </a:extLst>
              </p:cNvPr>
              <p:cNvGrpSpPr/>
              <p:nvPr/>
            </p:nvGrpSpPr>
            <p:grpSpPr>
              <a:xfrm>
                <a:off x="8588535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1" name="Google Shape;3834;g161404097fb_5_225">
                  <a:extLst>
                    <a:ext uri="{FF2B5EF4-FFF2-40B4-BE49-F238E27FC236}">
                      <a16:creationId xmlns:a16="http://schemas.microsoft.com/office/drawing/2014/main" id="{32C996A7-94CB-035F-077F-A605834D928D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3838;g161404097fb_5_225">
                  <a:extLst>
                    <a:ext uri="{FF2B5EF4-FFF2-40B4-BE49-F238E27FC236}">
                      <a16:creationId xmlns:a16="http://schemas.microsoft.com/office/drawing/2014/main" id="{994527BC-7BCE-D686-879E-F8D21459EB97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Overlaid Histogram</a:t>
                  </a:r>
                  <a:endParaRPr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7" name="Picture 136" descr="A graph of numbers and a number&#10;&#10;Description automatically generated">
                <a:extLst>
                  <a:ext uri="{FF2B5EF4-FFF2-40B4-BE49-F238E27FC236}">
                    <a16:creationId xmlns:a16="http://schemas.microsoft.com/office/drawing/2014/main" id="{3740A5EA-CDCE-FC8A-B23B-5B1340BC3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8580" y="3201670"/>
                <a:ext cx="749008" cy="885637"/>
              </a:xfrm>
              <a:prstGeom prst="rect">
                <a:avLst/>
              </a:prstGeom>
            </p:spPr>
          </p:pic>
          <p:pic>
            <p:nvPicPr>
              <p:cNvPr id="139" name="Picture 13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7D087CFA-47FA-25E6-7DA2-D4077A508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2488" y="3298047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BB9457A-7A9F-9AB4-3A41-E7ADA456F28F}"/>
                </a:ext>
              </a:extLst>
            </p:cNvPr>
            <p:cNvGrpSpPr/>
            <p:nvPr/>
          </p:nvGrpSpPr>
          <p:grpSpPr>
            <a:xfrm>
              <a:off x="9877689" y="3902756"/>
              <a:ext cx="1047829" cy="1308353"/>
              <a:chOff x="9674760" y="2802255"/>
              <a:chExt cx="1047829" cy="1308353"/>
            </a:xfrm>
          </p:grpSpPr>
          <p:grpSp>
            <p:nvGrpSpPr>
              <p:cNvPr id="66" name="Google Shape;3833;g161404097fb_5_225">
                <a:extLst>
                  <a:ext uri="{FF2B5EF4-FFF2-40B4-BE49-F238E27FC236}">
                    <a16:creationId xmlns:a16="http://schemas.microsoft.com/office/drawing/2014/main" id="{B1844B3F-6781-E34E-0D60-D742334D946F}"/>
                  </a:ext>
                </a:extLst>
              </p:cNvPr>
              <p:cNvGrpSpPr/>
              <p:nvPr/>
            </p:nvGrpSpPr>
            <p:grpSpPr>
              <a:xfrm>
                <a:off x="9674760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7" name="Google Shape;3834;g161404097fb_5_225">
                  <a:extLst>
                    <a:ext uri="{FF2B5EF4-FFF2-40B4-BE49-F238E27FC236}">
                      <a16:creationId xmlns:a16="http://schemas.microsoft.com/office/drawing/2014/main" id="{052977A4-12C1-8BF8-3171-DC1729632EA8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3838;g161404097fb_5_225">
                  <a:extLst>
                    <a:ext uri="{FF2B5EF4-FFF2-40B4-BE49-F238E27FC236}">
                      <a16:creationId xmlns:a16="http://schemas.microsoft.com/office/drawing/2014/main" id="{627590B7-B7AE-E3C0-F5E4-6E2DFEAE9EC4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3" name="Picture 142" descr="A diagram of two people&#10;&#10;Description automatically generated">
                <a:extLst>
                  <a:ext uri="{FF2B5EF4-FFF2-40B4-BE49-F238E27FC236}">
                    <a16:creationId xmlns:a16="http://schemas.microsoft.com/office/drawing/2014/main" id="{266C882E-8119-4834-9131-5381B66F9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2316" y="3220629"/>
                <a:ext cx="937083" cy="777265"/>
              </a:xfrm>
              <a:prstGeom prst="rect">
                <a:avLst/>
              </a:prstGeom>
            </p:spPr>
          </p:pic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F8873729-D69D-9217-7EBD-EAE9DC62725D}"/>
                </a:ext>
              </a:extLst>
            </p:cNvPr>
            <p:cNvGrpSpPr/>
            <p:nvPr/>
          </p:nvGrpSpPr>
          <p:grpSpPr>
            <a:xfrm>
              <a:off x="10956246" y="3902756"/>
              <a:ext cx="1047829" cy="1308353"/>
              <a:chOff x="10753317" y="2802255"/>
              <a:chExt cx="1047829" cy="1308353"/>
            </a:xfrm>
          </p:grpSpPr>
          <p:grpSp>
            <p:nvGrpSpPr>
              <p:cNvPr id="75" name="Google Shape;3833;g161404097fb_5_225">
                <a:extLst>
                  <a:ext uri="{FF2B5EF4-FFF2-40B4-BE49-F238E27FC236}">
                    <a16:creationId xmlns:a16="http://schemas.microsoft.com/office/drawing/2014/main" id="{AD98AEBA-4313-25B1-6C67-3936A87FEF8D}"/>
                  </a:ext>
                </a:extLst>
              </p:cNvPr>
              <p:cNvGrpSpPr/>
              <p:nvPr/>
            </p:nvGrpSpPr>
            <p:grpSpPr>
              <a:xfrm>
                <a:off x="10753317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6" name="Google Shape;3834;g161404097fb_5_225">
                  <a:extLst>
                    <a:ext uri="{FF2B5EF4-FFF2-40B4-BE49-F238E27FC236}">
                      <a16:creationId xmlns:a16="http://schemas.microsoft.com/office/drawing/2014/main" id="{DDA7C616-997E-03FB-0BDE-0A29458EC4B1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3838;g161404097fb_5_225">
                  <a:extLst>
                    <a:ext uri="{FF2B5EF4-FFF2-40B4-BE49-F238E27FC236}">
                      <a16:creationId xmlns:a16="http://schemas.microsoft.com/office/drawing/2014/main" id="{D067892A-A566-6C75-7DB7-61829D2E7BD2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 </a:t>
                  </a: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(summary stats)</a:t>
                  </a:r>
                  <a:endParaRPr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7" name="Picture 146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76992F0D-508C-C920-1EE1-10484B113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50" r="752"/>
              <a:stretch/>
            </p:blipFill>
            <p:spPr>
              <a:xfrm>
                <a:off x="10810495" y="3255187"/>
                <a:ext cx="933471" cy="769844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6ACAA4-703A-870A-B856-2E288E0D95F6}"/>
                </a:ext>
              </a:extLst>
            </p:cNvPr>
            <p:cNvGrpSpPr/>
            <p:nvPr/>
          </p:nvGrpSpPr>
          <p:grpSpPr>
            <a:xfrm>
              <a:off x="5967700" y="3360461"/>
              <a:ext cx="108767" cy="2054788"/>
              <a:chOff x="3061203" y="2795577"/>
              <a:chExt cx="108767" cy="20547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F42A950-6080-DD12-36B3-93D36701C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970" y="2797096"/>
                <a:ext cx="0" cy="2053269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00AE964-5AE2-DEA7-6BD5-407ED4DF6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279557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47B1BD6-BBB8-7D67-2CD9-E20DA7AF0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484978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3EF49CAF-7BBB-309E-4CF4-1BB7C28A581C}"/>
                </a:ext>
              </a:extLst>
            </p:cNvPr>
            <p:cNvGrpSpPr/>
            <p:nvPr/>
          </p:nvGrpSpPr>
          <p:grpSpPr>
            <a:xfrm>
              <a:off x="8808215" y="5437641"/>
              <a:ext cx="1047829" cy="1308353"/>
              <a:chOff x="8588535" y="4628680"/>
              <a:chExt cx="1047829" cy="1308353"/>
            </a:xfrm>
          </p:grpSpPr>
          <p:grpSp>
            <p:nvGrpSpPr>
              <p:cNvPr id="69" name="Google Shape;3833;g161404097fb_5_225">
                <a:extLst>
                  <a:ext uri="{FF2B5EF4-FFF2-40B4-BE49-F238E27FC236}">
                    <a16:creationId xmlns:a16="http://schemas.microsoft.com/office/drawing/2014/main" id="{FA98B862-146E-A48D-F835-36460D3CE080}"/>
                  </a:ext>
                </a:extLst>
              </p:cNvPr>
              <p:cNvGrpSpPr/>
              <p:nvPr/>
            </p:nvGrpSpPr>
            <p:grpSpPr>
              <a:xfrm>
                <a:off x="8588535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0" name="Google Shape;3834;g161404097fb_5_225">
                  <a:extLst>
                    <a:ext uri="{FF2B5EF4-FFF2-40B4-BE49-F238E27FC236}">
                      <a16:creationId xmlns:a16="http://schemas.microsoft.com/office/drawing/2014/main" id="{09CF70CF-CC2F-52B3-B5AF-F49F51C42CA7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3838;g161404097fb_5_225">
                  <a:extLst>
                    <a:ext uri="{FF2B5EF4-FFF2-40B4-BE49-F238E27FC236}">
                      <a16:creationId xmlns:a16="http://schemas.microsoft.com/office/drawing/2014/main" id="{A61BF285-B342-EFE5-1B85-C7D1F781FA49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1" name="Picture 150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CF6F70FD-7652-8AC6-1454-19DDFC88B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501" y="5056986"/>
                <a:ext cx="957068" cy="834068"/>
              </a:xfrm>
              <a:prstGeom prst="rect">
                <a:avLst/>
              </a:prstGeom>
            </p:spPr>
          </p:pic>
          <p:pic>
            <p:nvPicPr>
              <p:cNvPr id="160" name="Picture 159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E6C07A0D-FE49-69E3-9681-211A00D51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9118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CD97152B-41A4-89B9-678A-AC37D35EA0E0}"/>
                </a:ext>
              </a:extLst>
            </p:cNvPr>
            <p:cNvGrpSpPr/>
            <p:nvPr/>
          </p:nvGrpSpPr>
          <p:grpSpPr>
            <a:xfrm>
              <a:off x="9894440" y="5437641"/>
              <a:ext cx="1047829" cy="1308353"/>
              <a:chOff x="9674760" y="4628680"/>
              <a:chExt cx="1047829" cy="1308353"/>
            </a:xfrm>
          </p:grpSpPr>
          <p:grpSp>
            <p:nvGrpSpPr>
              <p:cNvPr id="72" name="Google Shape;3833;g161404097fb_5_225">
                <a:extLst>
                  <a:ext uri="{FF2B5EF4-FFF2-40B4-BE49-F238E27FC236}">
                    <a16:creationId xmlns:a16="http://schemas.microsoft.com/office/drawing/2014/main" id="{4C4438DA-D5C0-2177-7A47-E56AF62970D4}"/>
                  </a:ext>
                </a:extLst>
              </p:cNvPr>
              <p:cNvGrpSpPr/>
              <p:nvPr/>
            </p:nvGrpSpPr>
            <p:grpSpPr>
              <a:xfrm>
                <a:off x="9674760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3" name="Google Shape;3834;g161404097fb_5_225">
                  <a:extLst>
                    <a:ext uri="{FF2B5EF4-FFF2-40B4-BE49-F238E27FC236}">
                      <a16:creationId xmlns:a16="http://schemas.microsoft.com/office/drawing/2014/main" id="{3A75E17D-E7E0-DE25-9B57-8B8C43A70267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3838;g161404097fb_5_225">
                  <a:extLst>
                    <a:ext uri="{FF2B5EF4-FFF2-40B4-BE49-F238E27FC236}">
                      <a16:creationId xmlns:a16="http://schemas.microsoft.com/office/drawing/2014/main" id="{E207F1AB-3A38-7859-C258-3EE41D776730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9" name="Picture 148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EB1A3E37-7BFD-7952-9C98-D7D294167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642"/>
              <a:stretch/>
            </p:blipFill>
            <p:spPr>
              <a:xfrm>
                <a:off x="9735340" y="5058018"/>
                <a:ext cx="926669" cy="833036"/>
              </a:xfrm>
              <a:prstGeom prst="rect">
                <a:avLst/>
              </a:prstGeom>
            </p:spPr>
          </p:pic>
          <p:pic>
            <p:nvPicPr>
              <p:cNvPr id="161" name="Picture 160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E28BBFE9-27E4-95BC-A94E-5A6B6829C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733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886359A-20FB-1AED-E1D5-21D0FDF726B0}"/>
                </a:ext>
              </a:extLst>
            </p:cNvPr>
            <p:cNvGrpSpPr/>
            <p:nvPr/>
          </p:nvGrpSpPr>
          <p:grpSpPr>
            <a:xfrm>
              <a:off x="10975205" y="5437640"/>
              <a:ext cx="1047829" cy="1308353"/>
              <a:chOff x="10755525" y="4628679"/>
              <a:chExt cx="1047829" cy="1308353"/>
            </a:xfrm>
          </p:grpSpPr>
          <p:grpSp>
            <p:nvGrpSpPr>
              <p:cNvPr id="152" name="Google Shape;3833;g161404097fb_5_225">
                <a:extLst>
                  <a:ext uri="{FF2B5EF4-FFF2-40B4-BE49-F238E27FC236}">
                    <a16:creationId xmlns:a16="http://schemas.microsoft.com/office/drawing/2014/main" id="{466C2DF6-45A9-1834-2790-0A5E636740AD}"/>
                  </a:ext>
                </a:extLst>
              </p:cNvPr>
              <p:cNvGrpSpPr/>
              <p:nvPr/>
            </p:nvGrpSpPr>
            <p:grpSpPr>
              <a:xfrm>
                <a:off x="10755525" y="4628679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153" name="Google Shape;3834;g161404097fb_5_225">
                  <a:extLst>
                    <a:ext uri="{FF2B5EF4-FFF2-40B4-BE49-F238E27FC236}">
                      <a16:creationId xmlns:a16="http://schemas.microsoft.com/office/drawing/2014/main" id="{CCC789F4-C1C1-A7AC-8536-EB22B9D74778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3838;g161404097fb_5_225">
                  <a:extLst>
                    <a:ext uri="{FF2B5EF4-FFF2-40B4-BE49-F238E27FC236}">
                      <a16:creationId xmlns:a16="http://schemas.microsoft.com/office/drawing/2014/main" id="{33F92106-9E8B-95CA-7001-581BC535CDEF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Percent-stacked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9" name="Picture 158" descr="A graph of days and days of the week&#10;&#10;Description automatically generated">
                <a:extLst>
                  <a:ext uri="{FF2B5EF4-FFF2-40B4-BE49-F238E27FC236}">
                    <a16:creationId xmlns:a16="http://schemas.microsoft.com/office/drawing/2014/main" id="{27FA3E8B-3AE9-071A-DAF0-497D9EC03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9274" y="5150769"/>
                <a:ext cx="926669" cy="765540"/>
              </a:xfrm>
              <a:prstGeom prst="rect">
                <a:avLst/>
              </a:prstGeom>
            </p:spPr>
          </p:pic>
          <p:pic>
            <p:nvPicPr>
              <p:cNvPr id="162" name="Picture 161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5C9BE6CD-DD9E-C0F9-F8B4-5279B71AD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07220" y="5050674"/>
                <a:ext cx="179942" cy="187431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802543CB-48CB-A6ED-030F-10DAD6D00080}"/>
                </a:ext>
              </a:extLst>
            </p:cNvPr>
            <p:cNvGrpSpPr/>
            <p:nvPr/>
          </p:nvGrpSpPr>
          <p:grpSpPr>
            <a:xfrm>
              <a:off x="3319079" y="4740610"/>
              <a:ext cx="1047829" cy="1300740"/>
              <a:chOff x="3116150" y="3640109"/>
              <a:chExt cx="1047829" cy="1300740"/>
            </a:xfrm>
          </p:grpSpPr>
          <p:grpSp>
            <p:nvGrpSpPr>
              <p:cNvPr id="163" name="Google Shape;3833;g161404097fb_5_225">
                <a:extLst>
                  <a:ext uri="{FF2B5EF4-FFF2-40B4-BE49-F238E27FC236}">
                    <a16:creationId xmlns:a16="http://schemas.microsoft.com/office/drawing/2014/main" id="{5A6CE774-6F9B-51B5-2765-A4DC9502A833}"/>
                  </a:ext>
                </a:extLst>
              </p:cNvPr>
              <p:cNvGrpSpPr/>
              <p:nvPr/>
            </p:nvGrpSpPr>
            <p:grpSpPr>
              <a:xfrm>
                <a:off x="3116150" y="3640109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64" name="Google Shape;3834;g161404097fb_5_225">
                  <a:extLst>
                    <a:ext uri="{FF2B5EF4-FFF2-40B4-BE49-F238E27FC236}">
                      <a16:creationId xmlns:a16="http://schemas.microsoft.com/office/drawing/2014/main" id="{E4D99A06-CEC3-0590-782F-FEFEB347ECFB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3838;g161404097fb_5_225">
                  <a:extLst>
                    <a:ext uri="{FF2B5EF4-FFF2-40B4-BE49-F238E27FC236}">
                      <a16:creationId xmlns:a16="http://schemas.microsoft.com/office/drawing/2014/main" id="{D0164943-0FEF-4317-AFE1-7303AE9BBD37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Pie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8" name="Picture 167" descr="A blue and yellow pie chart&#10;&#10;Description automatically generated">
                <a:extLst>
                  <a:ext uri="{FF2B5EF4-FFF2-40B4-BE49-F238E27FC236}">
                    <a16:creationId xmlns:a16="http://schemas.microsoft.com/office/drawing/2014/main" id="{413B6739-B322-8E4A-836B-50D0E4C66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1" t="4056" r="6077" b="5044"/>
              <a:stretch/>
            </p:blipFill>
            <p:spPr>
              <a:xfrm>
                <a:off x="3332970" y="4229591"/>
                <a:ext cx="493040" cy="511450"/>
              </a:xfrm>
              <a:prstGeom prst="rect">
                <a:avLst/>
              </a:prstGeom>
            </p:spPr>
          </p:pic>
          <p:pic>
            <p:nvPicPr>
              <p:cNvPr id="169" name="Picture 16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0457879D-3836-627C-5F5C-9653BEA6E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803" y="4066127"/>
                <a:ext cx="260184" cy="271012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D4892D-E8A3-65F4-015C-72D947C2CA7F}"/>
              </a:ext>
            </a:extLst>
          </p:cNvPr>
          <p:cNvGraphicFramePr>
            <a:graphicFrameLocks noGrp="1"/>
          </p:cNvGraphicFramePr>
          <p:nvPr/>
        </p:nvGraphicFramePr>
        <p:xfrm>
          <a:off x="6534020" y="477600"/>
          <a:ext cx="5344156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45">
                  <a:extLst>
                    <a:ext uri="{9D8B030D-6E8A-4147-A177-3AD203B41FA5}">
                      <a16:colId xmlns:a16="http://schemas.microsoft.com/office/drawing/2014/main" val="253683931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696085759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76939508"/>
                    </a:ext>
                  </a:extLst>
                </a:gridCol>
                <a:gridCol w="1156996">
                  <a:extLst>
                    <a:ext uri="{9D8B030D-6E8A-4147-A177-3AD203B41FA5}">
                      <a16:colId xmlns:a16="http://schemas.microsoft.com/office/drawing/2014/main" val="335226300"/>
                    </a:ext>
                  </a:extLst>
                </a:gridCol>
                <a:gridCol w="1486107">
                  <a:extLst>
                    <a:ext uri="{9D8B030D-6E8A-4147-A177-3AD203B41FA5}">
                      <a16:colId xmlns:a16="http://schemas.microsoft.com/office/drawing/2014/main" val="715051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>
                          <a:effectLst/>
                        </a:rPr>
                        <a:t>country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continent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lifeExp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gdpPercap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 err="1">
                          <a:effectLst/>
                        </a:rPr>
                        <a:t>income_group</a:t>
                      </a:r>
                      <a:endParaRPr lang="en-GB" sz="1000" b="1" dirty="0">
                        <a:effectLst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964815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Afghanistan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43.828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974.58033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55476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Albania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76.423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5937.0295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57997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Argentina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Americas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75.32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12779.379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11369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Austria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79.829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36126.4927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44628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Bahrain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75.635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29796.04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03939502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88E6FD-F92A-3D10-BDFE-4FA6D3B48621}"/>
              </a:ext>
            </a:extLst>
          </p:cNvPr>
          <p:cNvCxnSpPr>
            <a:cxnSpLocks/>
          </p:cNvCxnSpPr>
          <p:nvPr/>
        </p:nvCxnSpPr>
        <p:spPr>
          <a:xfrm>
            <a:off x="220871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E731FF49-872E-B904-B091-1863C55CC633}"/>
              </a:ext>
            </a:extLst>
          </p:cNvPr>
          <p:cNvSpPr txBox="1">
            <a:spLocks/>
          </p:cNvSpPr>
          <p:nvPr/>
        </p:nvSpPr>
        <p:spPr>
          <a:xfrm>
            <a:off x="97230" y="112006"/>
            <a:ext cx="9551856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200" dirty="0"/>
              <a:t>Practice: Identify visualization</a:t>
            </a:r>
            <a:endParaRPr lang="en-CH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049E6-3C20-34C6-80A1-75F5C952AA3D}"/>
              </a:ext>
            </a:extLst>
          </p:cNvPr>
          <p:cNvSpPr txBox="1"/>
          <p:nvPr/>
        </p:nvSpPr>
        <p:spPr>
          <a:xfrm>
            <a:off x="120453" y="748284"/>
            <a:ext cx="10835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How does country GDP per capita vary across continents?</a:t>
            </a:r>
          </a:p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Is there a relationship between country GDP per capita &amp; life expectancy?</a:t>
            </a:r>
          </a:p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How does life expectancy vary between the country income groups?</a:t>
            </a:r>
          </a:p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What is the relationship between continent &amp; income group?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71C891-57E8-80AA-B977-CE4E5C71D16B}"/>
              </a:ext>
            </a:extLst>
          </p:cNvPr>
          <p:cNvSpPr txBox="1"/>
          <p:nvPr/>
        </p:nvSpPr>
        <p:spPr>
          <a:xfrm>
            <a:off x="231709" y="231480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514EE0-7992-25A2-A2FF-F8C9CE78484B}"/>
              </a:ext>
            </a:extLst>
          </p:cNvPr>
          <p:cNvGrpSpPr/>
          <p:nvPr/>
        </p:nvGrpSpPr>
        <p:grpSpPr>
          <a:xfrm>
            <a:off x="294413" y="3002938"/>
            <a:ext cx="3187478" cy="1817578"/>
            <a:chOff x="311734" y="3014192"/>
            <a:chExt cx="3187478" cy="1817578"/>
          </a:xfrm>
        </p:grpSpPr>
        <p:pic>
          <p:nvPicPr>
            <p:cNvPr id="8" name="Picture 7" descr="A graph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3CF8E82A-DCED-D5D6-A6D8-6F278385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34" y="3014192"/>
              <a:ext cx="3187478" cy="181757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FB629828-78DA-63F3-5C83-77182F8C2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34"/>
            <a:stretch/>
          </p:blipFill>
          <p:spPr>
            <a:xfrm>
              <a:off x="2268760" y="3206765"/>
              <a:ext cx="1008418" cy="382041"/>
            </a:xfrm>
            <a:prstGeom prst="rect">
              <a:avLst/>
            </a:prstGeom>
            <a:ln w="127000" cap="sq">
              <a:noFill/>
              <a:miter lim="8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15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B88A2-958E-A082-6A94-A312FB99A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E746C3-3FA4-2477-077D-18A9EA210FAF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6B70BEE0-BF5A-0019-EA77-FA99318E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077614" cy="535531"/>
          </a:xfrm>
        </p:spPr>
        <p:txBody>
          <a:bodyPr/>
          <a:lstStyle/>
          <a:p>
            <a:r>
              <a:rPr lang="en-US" sz="3200" dirty="0"/>
              <a:t>Time series</a:t>
            </a:r>
            <a:endParaRPr lang="en-CH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AC292-2644-0C83-E95F-064C996A0ADC}"/>
              </a:ext>
            </a:extLst>
          </p:cNvPr>
          <p:cNvSpPr txBox="1"/>
          <p:nvPr/>
        </p:nvSpPr>
        <p:spPr>
          <a:xfrm>
            <a:off x="490567" y="755541"/>
            <a:ext cx="10835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Usually bar charts or line charts with markers. </a:t>
            </a:r>
          </a:p>
        </p:txBody>
      </p:sp>
      <p:pic>
        <p:nvPicPr>
          <p:cNvPr id="5" name="Picture 4" descr="A graph showing the growth of a number&#10;&#10;Description automatically generated">
            <a:extLst>
              <a:ext uri="{FF2B5EF4-FFF2-40B4-BE49-F238E27FC236}">
                <a16:creationId xmlns:a16="http://schemas.microsoft.com/office/drawing/2014/main" id="{58F92D86-8275-2AE1-6048-1A95575C9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43" y="157373"/>
            <a:ext cx="5025567" cy="3340346"/>
          </a:xfrm>
          <a:prstGeom prst="rect">
            <a:avLst/>
          </a:prstGeom>
        </p:spPr>
      </p:pic>
      <p:pic>
        <p:nvPicPr>
          <p:cNvPr id="10" name="Picture 9" descr="A graph showing the growth of a year&#10;&#10;Description automatically generated">
            <a:extLst>
              <a:ext uri="{FF2B5EF4-FFF2-40B4-BE49-F238E27FC236}">
                <a16:creationId xmlns:a16="http://schemas.microsoft.com/office/drawing/2014/main" id="{7B3B0C8C-7EF4-39EC-0B4B-819EB37A7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8958"/>
            <a:ext cx="5075596" cy="296431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B253C3-4F1F-77C8-17BF-FAF2BD4F9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381414"/>
              </p:ext>
            </p:extLst>
          </p:nvPr>
        </p:nvGraphicFramePr>
        <p:xfrm>
          <a:off x="1274648" y="2166100"/>
          <a:ext cx="2905466" cy="421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7812">
                  <a:extLst>
                    <a:ext uri="{9D8B030D-6E8A-4147-A177-3AD203B41FA5}">
                      <a16:colId xmlns:a16="http://schemas.microsoft.com/office/drawing/2014/main" val="253683931"/>
                    </a:ext>
                  </a:extLst>
                </a:gridCol>
                <a:gridCol w="1757654">
                  <a:extLst>
                    <a:ext uri="{9D8B030D-6E8A-4147-A177-3AD203B41FA5}">
                      <a16:colId xmlns:a16="http://schemas.microsoft.com/office/drawing/2014/main" val="69608575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fontAlgn="b"/>
                      <a:r>
                        <a:rPr lang="en-GB" sz="1200" b="1" dirty="0">
                          <a:effectLst/>
                        </a:rPr>
                        <a:t>Year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200" b="1">
                          <a:effectLst/>
                        </a:rPr>
                        <a:t>Population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648153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33119096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9493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 dirty="0">
                          <a:effectLst/>
                        </a:rPr>
                        <a:t>1957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37173340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1803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41871351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000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1967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47287752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7515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1972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53740085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998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62209173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970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73039376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6297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1987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81551520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5733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93364244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3691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106207839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356896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2002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119901274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6285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 dirty="0">
                          <a:effectLst/>
                        </a:rPr>
                        <a:t>135031164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3950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BB7A10-F9FF-1CFA-4DC3-3D01E5183A97}"/>
              </a:ext>
            </a:extLst>
          </p:cNvPr>
          <p:cNvSpPr txBox="1"/>
          <p:nvPr/>
        </p:nvSpPr>
        <p:spPr>
          <a:xfrm>
            <a:off x="1384770" y="1827546"/>
            <a:ext cx="2685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4EA4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Nigerian population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358090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A3AC286A-FDB9-C7F5-E27F-6F4018FE86C0}"/>
              </a:ext>
            </a:extLst>
          </p:cNvPr>
          <p:cNvGrpSpPr/>
          <p:nvPr/>
        </p:nvGrpSpPr>
        <p:grpSpPr>
          <a:xfrm>
            <a:off x="240212" y="169682"/>
            <a:ext cx="11951788" cy="6540349"/>
            <a:chOff x="2842010" y="721873"/>
            <a:chExt cx="9505438" cy="5215160"/>
          </a:xfrm>
        </p:grpSpPr>
        <p:sp>
          <p:nvSpPr>
            <p:cNvPr id="4" name="Google Shape;3848;g161404097fb_5_225">
              <a:extLst>
                <a:ext uri="{FF2B5EF4-FFF2-40B4-BE49-F238E27FC236}">
                  <a16:creationId xmlns:a16="http://schemas.microsoft.com/office/drawing/2014/main" id="{7836BC45-51F9-FA07-98E2-2E6934D06029}"/>
                </a:ext>
              </a:extLst>
            </p:cNvPr>
            <p:cNvSpPr/>
            <p:nvPr/>
          </p:nvSpPr>
          <p:spPr>
            <a:xfrm>
              <a:off x="5717771" y="3107072"/>
              <a:ext cx="1002783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One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4EA4AD"/>
                  </a:solidFill>
                </a:rPr>
                <a:t>Variable</a:t>
              </a:r>
              <a:endParaRPr sz="1600" b="1" dirty="0">
                <a:solidFill>
                  <a:srgbClr val="4EA4AD"/>
                </a:solidFill>
              </a:endParaRPr>
            </a:p>
          </p:txBody>
        </p:sp>
        <p:sp>
          <p:nvSpPr>
            <p:cNvPr id="5" name="Google Shape;3848;g161404097fb_5_225">
              <a:extLst>
                <a:ext uri="{FF2B5EF4-FFF2-40B4-BE49-F238E27FC236}">
                  <a16:creationId xmlns:a16="http://schemas.microsoft.com/office/drawing/2014/main" id="{02AB4556-9254-CF7D-DE2C-5AC37EEC9EEF}"/>
                </a:ext>
              </a:extLst>
            </p:cNvPr>
            <p:cNvSpPr/>
            <p:nvPr/>
          </p:nvSpPr>
          <p:spPr>
            <a:xfrm>
              <a:off x="5094655" y="4362051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</a:t>
              </a:r>
              <a:endParaRPr sz="1400" b="1" dirty="0">
                <a:solidFill>
                  <a:srgbClr val="4EA4AD"/>
                </a:solidFill>
              </a:endParaRPr>
            </a:p>
          </p:txBody>
        </p:sp>
        <p:sp>
          <p:nvSpPr>
            <p:cNvPr id="6" name="Google Shape;3848;g161404097fb_5_225">
              <a:extLst>
                <a:ext uri="{FF2B5EF4-FFF2-40B4-BE49-F238E27FC236}">
                  <a16:creationId xmlns:a16="http://schemas.microsoft.com/office/drawing/2014/main" id="{9841C7CE-0967-DABA-724E-87135D30B828}"/>
                </a:ext>
              </a:extLst>
            </p:cNvPr>
            <p:cNvSpPr/>
            <p:nvPr/>
          </p:nvSpPr>
          <p:spPr>
            <a:xfrm>
              <a:off x="7615488" y="1136634"/>
              <a:ext cx="883211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vs Numeric</a:t>
              </a:r>
              <a:endParaRPr sz="1400" b="1" dirty="0">
                <a:solidFill>
                  <a:srgbClr val="4EA4AD"/>
                </a:solidFill>
              </a:endParaRPr>
            </a:p>
          </p:txBody>
        </p:sp>
        <p:sp>
          <p:nvSpPr>
            <p:cNvPr id="7" name="Google Shape;3848;g161404097fb_5_225">
              <a:extLst>
                <a:ext uri="{FF2B5EF4-FFF2-40B4-BE49-F238E27FC236}">
                  <a16:creationId xmlns:a16="http://schemas.microsoft.com/office/drawing/2014/main" id="{0A6D155E-2123-95E3-EA9B-EAAF05F6FA53}"/>
                </a:ext>
              </a:extLst>
            </p:cNvPr>
            <p:cNvSpPr/>
            <p:nvPr/>
          </p:nvSpPr>
          <p:spPr>
            <a:xfrm>
              <a:off x="7642997" y="2994100"/>
              <a:ext cx="99702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vs Categorical</a:t>
              </a:r>
              <a:endParaRPr sz="1400" b="1" dirty="0">
                <a:solidFill>
                  <a:srgbClr val="4EA4AD"/>
                </a:solidFill>
              </a:endParaRPr>
            </a:p>
          </p:txBody>
        </p:sp>
        <p:sp>
          <p:nvSpPr>
            <p:cNvPr id="8" name="Google Shape;3848;g161404097fb_5_225">
              <a:extLst>
                <a:ext uri="{FF2B5EF4-FFF2-40B4-BE49-F238E27FC236}">
                  <a16:creationId xmlns:a16="http://schemas.microsoft.com/office/drawing/2014/main" id="{F917F7E0-5A2D-FDB6-9B67-DBD08B09AACE}"/>
                </a:ext>
              </a:extLst>
            </p:cNvPr>
            <p:cNvSpPr/>
            <p:nvPr/>
          </p:nvSpPr>
          <p:spPr>
            <a:xfrm>
              <a:off x="7598737" y="4877930"/>
              <a:ext cx="1047829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 vs Categorical</a:t>
              </a:r>
              <a:endParaRPr sz="1400" b="1" dirty="0">
                <a:solidFill>
                  <a:srgbClr val="4EA4AD"/>
                </a:solidFill>
              </a:endParaRPr>
            </a:p>
          </p:txBody>
        </p:sp>
        <p:sp>
          <p:nvSpPr>
            <p:cNvPr id="9" name="Google Shape;3848;g161404097fb_5_225">
              <a:extLst>
                <a:ext uri="{FF2B5EF4-FFF2-40B4-BE49-F238E27FC236}">
                  <a16:creationId xmlns:a16="http://schemas.microsoft.com/office/drawing/2014/main" id="{8C35B1BD-8FEB-BADD-DE1E-0FF9666C6420}"/>
                </a:ext>
              </a:extLst>
            </p:cNvPr>
            <p:cNvSpPr/>
            <p:nvPr/>
          </p:nvSpPr>
          <p:spPr>
            <a:xfrm>
              <a:off x="5076231" y="1892804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</a:t>
              </a:r>
              <a:endParaRPr sz="1400" b="1" dirty="0">
                <a:solidFill>
                  <a:srgbClr val="4EA4AD"/>
                </a:solidFill>
              </a:endParaRPr>
            </a:p>
          </p:txBody>
        </p:sp>
        <p:sp>
          <p:nvSpPr>
            <p:cNvPr id="10" name="Google Shape;3848;g161404097fb_5_225">
              <a:extLst>
                <a:ext uri="{FF2B5EF4-FFF2-40B4-BE49-F238E27FC236}">
                  <a16:creationId xmlns:a16="http://schemas.microsoft.com/office/drawing/2014/main" id="{2B094536-3074-540D-CBC7-898984D22B41}"/>
                </a:ext>
              </a:extLst>
            </p:cNvPr>
            <p:cNvSpPr/>
            <p:nvPr/>
          </p:nvSpPr>
          <p:spPr>
            <a:xfrm>
              <a:off x="6757801" y="3128137"/>
              <a:ext cx="930377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Two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4EA4AD"/>
                  </a:solidFill>
                  <a:latin typeface="Avenir"/>
                  <a:sym typeface="Avenir"/>
                </a:rPr>
                <a:t>Variables</a:t>
              </a:r>
              <a:endParaRPr sz="1600" b="1" dirty="0">
                <a:solidFill>
                  <a:srgbClr val="4EA4AD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18CFC9F-2BCD-8D22-6299-AB595EF4AA19}"/>
                </a:ext>
              </a:extLst>
            </p:cNvPr>
            <p:cNvGrpSpPr/>
            <p:nvPr/>
          </p:nvGrpSpPr>
          <p:grpSpPr>
            <a:xfrm>
              <a:off x="6479528" y="3179478"/>
              <a:ext cx="435008" cy="241065"/>
              <a:chOff x="6479528" y="3179478"/>
              <a:chExt cx="435008" cy="24106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B3840A0-7FCC-9C4C-F4DE-8AB0408316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9528" y="3296485"/>
                <a:ext cx="435008" cy="275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B5E0245-3E36-FCE1-867D-814C5E5BFEA3}"/>
                  </a:ext>
                </a:extLst>
              </p:cNvPr>
              <p:cNvSpPr/>
              <p:nvPr/>
            </p:nvSpPr>
            <p:spPr>
              <a:xfrm>
                <a:off x="6590400" y="3179478"/>
                <a:ext cx="212581" cy="24106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4EA4A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04FA8B-F7D3-1E0E-BC21-327B5DAD62EE}"/>
                </a:ext>
              </a:extLst>
            </p:cNvPr>
            <p:cNvGrpSpPr/>
            <p:nvPr/>
          </p:nvGrpSpPr>
          <p:grpSpPr>
            <a:xfrm>
              <a:off x="7508436" y="1474456"/>
              <a:ext cx="291428" cy="3734630"/>
              <a:chOff x="7508436" y="1474456"/>
              <a:chExt cx="291428" cy="373463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8872626-4F26-1AF7-96F7-BCDEB3425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5923"/>
                <a:ext cx="25404" cy="373276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645A3A1-9109-EC9B-01EC-E5FA32D9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436" y="3308225"/>
                <a:ext cx="163425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0029838-EDC7-CA70-750B-1D3A283CC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445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E207E68-6CFD-430F-C2F3-4FDEC590BE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221" y="520908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F7B6B79-D870-23D8-4731-4D6A585B2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1862" y="3310040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9BAA53-A741-3200-42C5-2D0ED0A060F2}"/>
                </a:ext>
              </a:extLst>
            </p:cNvPr>
            <p:cNvGrpSpPr/>
            <p:nvPr/>
          </p:nvGrpSpPr>
          <p:grpSpPr>
            <a:xfrm>
              <a:off x="8609503" y="1093494"/>
              <a:ext cx="1047829" cy="1308353"/>
              <a:chOff x="8588535" y="888265"/>
              <a:chExt cx="1047829" cy="1308353"/>
            </a:xfrm>
          </p:grpSpPr>
          <p:grpSp>
            <p:nvGrpSpPr>
              <p:cNvPr id="21" name="Google Shape;3833;g161404097fb_5_225">
                <a:extLst>
                  <a:ext uri="{FF2B5EF4-FFF2-40B4-BE49-F238E27FC236}">
                    <a16:creationId xmlns:a16="http://schemas.microsoft.com/office/drawing/2014/main" id="{085C7D12-4FBA-C0D2-1878-2D582A988781}"/>
                  </a:ext>
                </a:extLst>
              </p:cNvPr>
              <p:cNvGrpSpPr/>
              <p:nvPr/>
            </p:nvGrpSpPr>
            <p:grpSpPr>
              <a:xfrm>
                <a:off x="8588535" y="88826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23" name="Google Shape;3834;g161404097fb_5_225">
                  <a:extLst>
                    <a:ext uri="{FF2B5EF4-FFF2-40B4-BE49-F238E27FC236}">
                      <a16:creationId xmlns:a16="http://schemas.microsoft.com/office/drawing/2014/main" id="{37634F51-6886-176B-8A6C-6C267D254608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3838;g161404097fb_5_225">
                  <a:extLst>
                    <a:ext uri="{FF2B5EF4-FFF2-40B4-BE49-F238E27FC236}">
                      <a16:creationId xmlns:a16="http://schemas.microsoft.com/office/drawing/2014/main" id="{3703E125-4EC4-C23C-CE06-F72569FD798B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Scatterplot</a:t>
                  </a:r>
                  <a:endParaRPr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2" name="Picture 21" descr="A graph with numbers and dots&#10;&#10;Description automatically generated">
                <a:extLst>
                  <a:ext uri="{FF2B5EF4-FFF2-40B4-BE49-F238E27FC236}">
                    <a16:creationId xmlns:a16="http://schemas.microsoft.com/office/drawing/2014/main" id="{9C373011-12F0-49EF-C96C-1C8FD7279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61" r="8949"/>
              <a:stretch/>
            </p:blipFill>
            <p:spPr>
              <a:xfrm>
                <a:off x="8646567" y="1347720"/>
                <a:ext cx="893036" cy="788417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4A8BF90-ADA6-4C37-1349-A89700967330}"/>
                </a:ext>
              </a:extLst>
            </p:cNvPr>
            <p:cNvGrpSpPr/>
            <p:nvPr/>
          </p:nvGrpSpPr>
          <p:grpSpPr>
            <a:xfrm>
              <a:off x="4209001" y="1523157"/>
              <a:ext cx="1047829" cy="1308353"/>
              <a:chOff x="4209001" y="1523157"/>
              <a:chExt cx="1047829" cy="1308353"/>
            </a:xfrm>
          </p:grpSpPr>
          <p:grpSp>
            <p:nvGrpSpPr>
              <p:cNvPr id="26" name="Google Shape;3833;g161404097fb_5_225">
                <a:extLst>
                  <a:ext uri="{FF2B5EF4-FFF2-40B4-BE49-F238E27FC236}">
                    <a16:creationId xmlns:a16="http://schemas.microsoft.com/office/drawing/2014/main" id="{D01FDC49-EF4E-4981-1868-E491C4022E80}"/>
                  </a:ext>
                </a:extLst>
              </p:cNvPr>
              <p:cNvGrpSpPr/>
              <p:nvPr/>
            </p:nvGrpSpPr>
            <p:grpSpPr>
              <a:xfrm>
                <a:off x="420900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28" name="Google Shape;3834;g161404097fb_5_225">
                  <a:extLst>
                    <a:ext uri="{FF2B5EF4-FFF2-40B4-BE49-F238E27FC236}">
                      <a16:creationId xmlns:a16="http://schemas.microsoft.com/office/drawing/2014/main" id="{F4A4E3B3-FB29-AC5B-8F13-D306B5C7328B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3838;g161404097fb_5_225">
                  <a:extLst>
                    <a:ext uri="{FF2B5EF4-FFF2-40B4-BE49-F238E27FC236}">
                      <a16:creationId xmlns:a16="http://schemas.microsoft.com/office/drawing/2014/main" id="{E3B413CE-143D-EE9B-8390-5CE7EC33F782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Histogram</a:t>
                  </a:r>
                  <a:endParaRPr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7" name="Picture 26" descr="A graph showing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CF2820F-1CC9-456D-4D15-B43A95D10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29"/>
              <a:stretch/>
            </p:blipFill>
            <p:spPr>
              <a:xfrm>
                <a:off x="4259892" y="1988425"/>
                <a:ext cx="946576" cy="774313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60EE4D-62DF-C968-A271-9D33CB15B8FD}"/>
                </a:ext>
              </a:extLst>
            </p:cNvPr>
            <p:cNvGrpSpPr/>
            <p:nvPr/>
          </p:nvGrpSpPr>
          <p:grpSpPr>
            <a:xfrm>
              <a:off x="4209001" y="3647046"/>
              <a:ext cx="1047829" cy="1300740"/>
              <a:chOff x="4209001" y="3647046"/>
              <a:chExt cx="1047829" cy="1300740"/>
            </a:xfrm>
          </p:grpSpPr>
          <p:grpSp>
            <p:nvGrpSpPr>
              <p:cNvPr id="31" name="Google Shape;3833;g161404097fb_5_225">
                <a:extLst>
                  <a:ext uri="{FF2B5EF4-FFF2-40B4-BE49-F238E27FC236}">
                    <a16:creationId xmlns:a16="http://schemas.microsoft.com/office/drawing/2014/main" id="{84666377-0124-67C1-D666-1FA4D12915A5}"/>
                  </a:ext>
                </a:extLst>
              </p:cNvPr>
              <p:cNvGrpSpPr/>
              <p:nvPr/>
            </p:nvGrpSpPr>
            <p:grpSpPr>
              <a:xfrm>
                <a:off x="4209001" y="3647046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33" name="Google Shape;3834;g161404097fb_5_225">
                  <a:extLst>
                    <a:ext uri="{FF2B5EF4-FFF2-40B4-BE49-F238E27FC236}">
                      <a16:creationId xmlns:a16="http://schemas.microsoft.com/office/drawing/2014/main" id="{C63F892A-D25E-6B7B-4271-B2CA149B9833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838;g161404097fb_5_225">
                  <a:extLst>
                    <a:ext uri="{FF2B5EF4-FFF2-40B4-BE49-F238E27FC236}">
                      <a16:creationId xmlns:a16="http://schemas.microsoft.com/office/drawing/2014/main" id="{E47C3804-09AB-F47A-77C6-168A2EC8875F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</a:t>
                  </a:r>
                  <a:endParaRPr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2" name="Picture 31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580BD114-096A-C77D-8ADC-77B047D28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805" y="4037387"/>
                <a:ext cx="959431" cy="886396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848948-555A-5274-263C-49826028C801}"/>
                </a:ext>
              </a:extLst>
            </p:cNvPr>
            <p:cNvGrpSpPr/>
            <p:nvPr/>
          </p:nvGrpSpPr>
          <p:grpSpPr>
            <a:xfrm>
              <a:off x="3109451" y="1523157"/>
              <a:ext cx="1047829" cy="1308353"/>
              <a:chOff x="3109451" y="1523157"/>
              <a:chExt cx="1047829" cy="1308353"/>
            </a:xfrm>
          </p:grpSpPr>
          <p:grpSp>
            <p:nvGrpSpPr>
              <p:cNvPr id="36" name="Google Shape;3833;g161404097fb_5_225">
                <a:extLst>
                  <a:ext uri="{FF2B5EF4-FFF2-40B4-BE49-F238E27FC236}">
                    <a16:creationId xmlns:a16="http://schemas.microsoft.com/office/drawing/2014/main" id="{DA823ECF-CFB6-E615-5BA9-901C3BFD797A}"/>
                  </a:ext>
                </a:extLst>
              </p:cNvPr>
              <p:cNvGrpSpPr/>
              <p:nvPr/>
            </p:nvGrpSpPr>
            <p:grpSpPr>
              <a:xfrm>
                <a:off x="310945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38" name="Google Shape;3834;g161404097fb_5_225">
                  <a:extLst>
                    <a:ext uri="{FF2B5EF4-FFF2-40B4-BE49-F238E27FC236}">
                      <a16:creationId xmlns:a16="http://schemas.microsoft.com/office/drawing/2014/main" id="{7A055132-F6BF-C75D-345B-26141AF9012E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3838;g161404097fb_5_225">
                  <a:extLst>
                    <a:ext uri="{FF2B5EF4-FFF2-40B4-BE49-F238E27FC236}">
                      <a16:creationId xmlns:a16="http://schemas.microsoft.com/office/drawing/2014/main" id="{4FCA21EB-C638-9146-AE6B-9C2100F5EA74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7" name="Picture 36" descr="A diagram of a graph&#10;&#10;Description automatically generated">
                <a:extLst>
                  <a:ext uri="{FF2B5EF4-FFF2-40B4-BE49-F238E27FC236}">
                    <a16:creationId xmlns:a16="http://schemas.microsoft.com/office/drawing/2014/main" id="{0A5C07D1-B36E-3E0E-1652-69D910B29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0052" y="1984361"/>
                <a:ext cx="1002352" cy="778377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1981E1C-EC85-55F0-2ADB-388442A54D84}"/>
                </a:ext>
              </a:extLst>
            </p:cNvPr>
            <p:cNvGrpSpPr/>
            <p:nvPr/>
          </p:nvGrpSpPr>
          <p:grpSpPr>
            <a:xfrm>
              <a:off x="8588535" y="2802255"/>
              <a:ext cx="1047829" cy="1308353"/>
              <a:chOff x="8588535" y="2802255"/>
              <a:chExt cx="1047829" cy="1308353"/>
            </a:xfrm>
          </p:grpSpPr>
          <p:grpSp>
            <p:nvGrpSpPr>
              <p:cNvPr id="41" name="Google Shape;3833;g161404097fb_5_225">
                <a:extLst>
                  <a:ext uri="{FF2B5EF4-FFF2-40B4-BE49-F238E27FC236}">
                    <a16:creationId xmlns:a16="http://schemas.microsoft.com/office/drawing/2014/main" id="{9F411104-B9C4-34CB-B106-1020F6AB3998}"/>
                  </a:ext>
                </a:extLst>
              </p:cNvPr>
              <p:cNvGrpSpPr/>
              <p:nvPr/>
            </p:nvGrpSpPr>
            <p:grpSpPr>
              <a:xfrm>
                <a:off x="8588535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44" name="Google Shape;3834;g161404097fb_5_225">
                  <a:extLst>
                    <a:ext uri="{FF2B5EF4-FFF2-40B4-BE49-F238E27FC236}">
                      <a16:creationId xmlns:a16="http://schemas.microsoft.com/office/drawing/2014/main" id="{F8CDB58A-8BCE-65F0-5644-734B8362C3F5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3838;g161404097fb_5_225">
                  <a:extLst>
                    <a:ext uri="{FF2B5EF4-FFF2-40B4-BE49-F238E27FC236}">
                      <a16:creationId xmlns:a16="http://schemas.microsoft.com/office/drawing/2014/main" id="{225435D6-445B-7E8F-99F7-E959DF6A6C06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Histogram</a:t>
                  </a:r>
                  <a:endParaRPr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42" name="Picture 41" descr="A graph of numbers and a number&#10;&#10;Description automatically generated">
                <a:extLst>
                  <a:ext uri="{FF2B5EF4-FFF2-40B4-BE49-F238E27FC236}">
                    <a16:creationId xmlns:a16="http://schemas.microsoft.com/office/drawing/2014/main" id="{884BF4F7-1D9E-B4B5-AAFB-73DC959D2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8580" y="3201670"/>
                <a:ext cx="749008" cy="885637"/>
              </a:xfrm>
              <a:prstGeom prst="rect">
                <a:avLst/>
              </a:prstGeom>
            </p:spPr>
          </p:pic>
          <p:pic>
            <p:nvPicPr>
              <p:cNvPr id="43" name="Picture 42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A87CF3CF-BEE4-C4DE-6011-8195D51C2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2488" y="3298047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ABB5FE-5430-AA24-E0F5-F07800B14392}"/>
                </a:ext>
              </a:extLst>
            </p:cNvPr>
            <p:cNvGrpSpPr/>
            <p:nvPr/>
          </p:nvGrpSpPr>
          <p:grpSpPr>
            <a:xfrm>
              <a:off x="9674760" y="2802255"/>
              <a:ext cx="1047829" cy="1308353"/>
              <a:chOff x="9674760" y="2802255"/>
              <a:chExt cx="1047829" cy="1308353"/>
            </a:xfrm>
          </p:grpSpPr>
          <p:grpSp>
            <p:nvGrpSpPr>
              <p:cNvPr id="47" name="Google Shape;3833;g161404097fb_5_225">
                <a:extLst>
                  <a:ext uri="{FF2B5EF4-FFF2-40B4-BE49-F238E27FC236}">
                    <a16:creationId xmlns:a16="http://schemas.microsoft.com/office/drawing/2014/main" id="{E73F3D69-6690-CB09-3F83-9AEC88ECA7B3}"/>
                  </a:ext>
                </a:extLst>
              </p:cNvPr>
              <p:cNvGrpSpPr/>
              <p:nvPr/>
            </p:nvGrpSpPr>
            <p:grpSpPr>
              <a:xfrm>
                <a:off x="9674760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49" name="Google Shape;3834;g161404097fb_5_225">
                  <a:extLst>
                    <a:ext uri="{FF2B5EF4-FFF2-40B4-BE49-F238E27FC236}">
                      <a16:creationId xmlns:a16="http://schemas.microsoft.com/office/drawing/2014/main" id="{B2AD22A3-6BD3-6697-EBD1-619532EFF655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3838;g161404097fb_5_225">
                  <a:extLst>
                    <a:ext uri="{FF2B5EF4-FFF2-40B4-BE49-F238E27FC236}">
                      <a16:creationId xmlns:a16="http://schemas.microsoft.com/office/drawing/2014/main" id="{691C083F-E15E-D062-5788-E2A7B6115E6C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48" name="Picture 47" descr="A diagram of two people&#10;&#10;Description automatically generated">
                <a:extLst>
                  <a:ext uri="{FF2B5EF4-FFF2-40B4-BE49-F238E27FC236}">
                    <a16:creationId xmlns:a16="http://schemas.microsoft.com/office/drawing/2014/main" id="{51A04B05-6732-C83B-54B2-FB0DB045E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2316" y="3220629"/>
                <a:ext cx="937083" cy="777265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B2A5C83-A15E-F85D-E54C-86C762A070C5}"/>
                </a:ext>
              </a:extLst>
            </p:cNvPr>
            <p:cNvGrpSpPr/>
            <p:nvPr/>
          </p:nvGrpSpPr>
          <p:grpSpPr>
            <a:xfrm>
              <a:off x="10753317" y="2802255"/>
              <a:ext cx="1047829" cy="1308353"/>
              <a:chOff x="10753317" y="2802255"/>
              <a:chExt cx="1047829" cy="1308353"/>
            </a:xfrm>
          </p:grpSpPr>
          <p:grpSp>
            <p:nvGrpSpPr>
              <p:cNvPr id="52" name="Google Shape;3833;g161404097fb_5_225">
                <a:extLst>
                  <a:ext uri="{FF2B5EF4-FFF2-40B4-BE49-F238E27FC236}">
                    <a16:creationId xmlns:a16="http://schemas.microsoft.com/office/drawing/2014/main" id="{7F5996D4-3C85-AC11-04D1-15F827A9A01C}"/>
                  </a:ext>
                </a:extLst>
              </p:cNvPr>
              <p:cNvGrpSpPr/>
              <p:nvPr/>
            </p:nvGrpSpPr>
            <p:grpSpPr>
              <a:xfrm>
                <a:off x="10753317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4" name="Google Shape;3834;g161404097fb_5_225">
                  <a:extLst>
                    <a:ext uri="{FF2B5EF4-FFF2-40B4-BE49-F238E27FC236}">
                      <a16:creationId xmlns:a16="http://schemas.microsoft.com/office/drawing/2014/main" id="{2D1BE18F-1476-40C7-F8B5-0B7367B25AFF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3838;g161404097fb_5_225">
                  <a:extLst>
                    <a:ext uri="{FF2B5EF4-FFF2-40B4-BE49-F238E27FC236}">
                      <a16:creationId xmlns:a16="http://schemas.microsoft.com/office/drawing/2014/main" id="{B8E79E03-5288-3033-2D9B-EE81E683EEF8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 </a:t>
                  </a:r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(summary stats)</a:t>
                  </a:r>
                  <a:endParaRPr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53" name="Picture 52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34819381-9332-AFCD-046B-2D33A5887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50" r="752"/>
              <a:stretch/>
            </p:blipFill>
            <p:spPr>
              <a:xfrm>
                <a:off x="10810495" y="3255187"/>
                <a:ext cx="933471" cy="769844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534A60-1418-619A-AFF4-C2FB5BE61643}"/>
                </a:ext>
              </a:extLst>
            </p:cNvPr>
            <p:cNvGrpSpPr/>
            <p:nvPr/>
          </p:nvGrpSpPr>
          <p:grpSpPr>
            <a:xfrm>
              <a:off x="5601845" y="2272234"/>
              <a:ext cx="280564" cy="2054788"/>
              <a:chOff x="5601845" y="2272234"/>
              <a:chExt cx="280564" cy="2054788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57489F3-4A27-237C-E8F1-9FA860AB9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0612" y="2273753"/>
                <a:ext cx="0" cy="2053269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B6222-0872-6093-CB1D-0EF693F814C2}"/>
                  </a:ext>
                </a:extLst>
              </p:cNvPr>
              <p:cNvCxnSpPr>
                <a:cxnSpLocks/>
                <a:endCxn id="4" idx="1"/>
              </p:cNvCxnSpPr>
              <p:nvPr/>
            </p:nvCxnSpPr>
            <p:spPr>
              <a:xfrm flipH="1">
                <a:off x="5717771" y="3287159"/>
                <a:ext cx="164638" cy="1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DBDC5B9-F13A-F5C5-21AB-A2367E83F7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1845" y="2272234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A9A0815-6C30-61CC-3D6E-9808462D5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1845" y="4326444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A71A4E7-826C-F2D5-832E-BE2D4C89EF61}"/>
                </a:ext>
              </a:extLst>
            </p:cNvPr>
            <p:cNvGrpSpPr/>
            <p:nvPr/>
          </p:nvGrpSpPr>
          <p:grpSpPr>
            <a:xfrm>
              <a:off x="8588535" y="4628680"/>
              <a:ext cx="1047829" cy="1308353"/>
              <a:chOff x="8588535" y="4628680"/>
              <a:chExt cx="1047829" cy="1308353"/>
            </a:xfrm>
          </p:grpSpPr>
          <p:grpSp>
            <p:nvGrpSpPr>
              <p:cNvPr id="62" name="Google Shape;3833;g161404097fb_5_225">
                <a:extLst>
                  <a:ext uri="{FF2B5EF4-FFF2-40B4-BE49-F238E27FC236}">
                    <a16:creationId xmlns:a16="http://schemas.microsoft.com/office/drawing/2014/main" id="{E1D972E0-56B9-36A5-4605-F5CBD610B851}"/>
                  </a:ext>
                </a:extLst>
              </p:cNvPr>
              <p:cNvGrpSpPr/>
              <p:nvPr/>
            </p:nvGrpSpPr>
            <p:grpSpPr>
              <a:xfrm>
                <a:off x="8588535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5" name="Google Shape;3834;g161404097fb_5_225">
                  <a:extLst>
                    <a:ext uri="{FF2B5EF4-FFF2-40B4-BE49-F238E27FC236}">
                      <a16:creationId xmlns:a16="http://schemas.microsoft.com/office/drawing/2014/main" id="{A61A4853-09FF-0A19-5610-775BA0B8C359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3838;g161404097fb_5_225">
                  <a:extLst>
                    <a:ext uri="{FF2B5EF4-FFF2-40B4-BE49-F238E27FC236}">
                      <a16:creationId xmlns:a16="http://schemas.microsoft.com/office/drawing/2014/main" id="{F41D0AAE-3F61-7737-BB1E-AF2A89F97E31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Stacked Bar Chart</a:t>
                  </a:r>
                  <a:endParaRPr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63" name="Picture 62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D00E1AFD-56A6-140D-8139-C381E9758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501" y="5056986"/>
                <a:ext cx="957068" cy="834068"/>
              </a:xfrm>
              <a:prstGeom prst="rect">
                <a:avLst/>
              </a:prstGeom>
            </p:spPr>
          </p:pic>
          <p:pic>
            <p:nvPicPr>
              <p:cNvPr id="64" name="Picture 63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E9BF80B6-1773-F74E-FB45-E6DBCAD036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9118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954A94C-AAF7-402F-5606-7D9D7F914DD3}"/>
                </a:ext>
              </a:extLst>
            </p:cNvPr>
            <p:cNvGrpSpPr/>
            <p:nvPr/>
          </p:nvGrpSpPr>
          <p:grpSpPr>
            <a:xfrm>
              <a:off x="9674760" y="4628680"/>
              <a:ext cx="1047829" cy="1308353"/>
              <a:chOff x="9674760" y="4628680"/>
              <a:chExt cx="1047829" cy="1308353"/>
            </a:xfrm>
          </p:grpSpPr>
          <p:grpSp>
            <p:nvGrpSpPr>
              <p:cNvPr id="68" name="Google Shape;3833;g161404097fb_5_225">
                <a:extLst>
                  <a:ext uri="{FF2B5EF4-FFF2-40B4-BE49-F238E27FC236}">
                    <a16:creationId xmlns:a16="http://schemas.microsoft.com/office/drawing/2014/main" id="{2C853C73-EB78-9345-7BF6-1D76C248EB69}"/>
                  </a:ext>
                </a:extLst>
              </p:cNvPr>
              <p:cNvGrpSpPr/>
              <p:nvPr/>
            </p:nvGrpSpPr>
            <p:grpSpPr>
              <a:xfrm>
                <a:off x="9674760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1" name="Google Shape;3834;g161404097fb_5_225">
                  <a:extLst>
                    <a:ext uri="{FF2B5EF4-FFF2-40B4-BE49-F238E27FC236}">
                      <a16:creationId xmlns:a16="http://schemas.microsoft.com/office/drawing/2014/main" id="{8EE31EBB-208E-CAB9-9DB3-3F62FAA4EEE5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3838;g161404097fb_5_225">
                  <a:extLst>
                    <a:ext uri="{FF2B5EF4-FFF2-40B4-BE49-F238E27FC236}">
                      <a16:creationId xmlns:a16="http://schemas.microsoft.com/office/drawing/2014/main" id="{A5489E35-0381-F5FD-82D7-01DC11BAC728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Grouped/Clustered</a:t>
                  </a: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Bar Chart</a:t>
                  </a:r>
                  <a:endParaRPr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69" name="Picture 68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7F8F6F8D-CF46-65DB-86B2-51214D8E1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642"/>
              <a:stretch/>
            </p:blipFill>
            <p:spPr>
              <a:xfrm>
                <a:off x="9735340" y="5058018"/>
                <a:ext cx="926669" cy="833036"/>
              </a:xfrm>
              <a:prstGeom prst="rect">
                <a:avLst/>
              </a:prstGeom>
            </p:spPr>
          </p:pic>
          <p:pic>
            <p:nvPicPr>
              <p:cNvPr id="70" name="Picture 69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4731237E-9B11-F0E7-521C-F1B0D0F26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733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BBF3A30-3DA2-78ED-C820-52A3E3BFD975}"/>
                </a:ext>
              </a:extLst>
            </p:cNvPr>
            <p:cNvGrpSpPr/>
            <p:nvPr/>
          </p:nvGrpSpPr>
          <p:grpSpPr>
            <a:xfrm>
              <a:off x="10755525" y="4628679"/>
              <a:ext cx="1047829" cy="1308353"/>
              <a:chOff x="10755525" y="4628679"/>
              <a:chExt cx="1047829" cy="1308353"/>
            </a:xfrm>
          </p:grpSpPr>
          <p:grpSp>
            <p:nvGrpSpPr>
              <p:cNvPr id="74" name="Google Shape;3833;g161404097fb_5_225">
                <a:extLst>
                  <a:ext uri="{FF2B5EF4-FFF2-40B4-BE49-F238E27FC236}">
                    <a16:creationId xmlns:a16="http://schemas.microsoft.com/office/drawing/2014/main" id="{EFBD6669-AD3F-848E-391A-14BA95A008BD}"/>
                  </a:ext>
                </a:extLst>
              </p:cNvPr>
              <p:cNvGrpSpPr/>
              <p:nvPr/>
            </p:nvGrpSpPr>
            <p:grpSpPr>
              <a:xfrm>
                <a:off x="10755525" y="4628679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7" name="Google Shape;3834;g161404097fb_5_225">
                  <a:extLst>
                    <a:ext uri="{FF2B5EF4-FFF2-40B4-BE49-F238E27FC236}">
                      <a16:creationId xmlns:a16="http://schemas.microsoft.com/office/drawing/2014/main" id="{0A9E7621-5208-7ACF-9F97-237FF76C8D87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3838;g161404097fb_5_225">
                  <a:extLst>
                    <a:ext uri="{FF2B5EF4-FFF2-40B4-BE49-F238E27FC236}">
                      <a16:creationId xmlns:a16="http://schemas.microsoft.com/office/drawing/2014/main" id="{A33F89C8-E1CA-B0B2-E6F2-B0D69FA308B7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Percent-stacked bar Chart</a:t>
                  </a:r>
                  <a:endParaRPr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5" name="Picture 74" descr="A graph of days and days of the week&#10;&#10;Description automatically generated">
                <a:extLst>
                  <a:ext uri="{FF2B5EF4-FFF2-40B4-BE49-F238E27FC236}">
                    <a16:creationId xmlns:a16="http://schemas.microsoft.com/office/drawing/2014/main" id="{B0968AD3-3986-723A-6817-13022EA5A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9274" y="5150769"/>
                <a:ext cx="926669" cy="765540"/>
              </a:xfrm>
              <a:prstGeom prst="rect">
                <a:avLst/>
              </a:prstGeom>
            </p:spPr>
          </p:pic>
          <p:pic>
            <p:nvPicPr>
              <p:cNvPr id="76" name="Picture 75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0D8F6668-E607-DB2F-2DCE-C80929B69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07220" y="5050674"/>
                <a:ext cx="179942" cy="187431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CF91B8B-E4A4-7BBC-024C-F0389794FA43}"/>
                </a:ext>
              </a:extLst>
            </p:cNvPr>
            <p:cNvGrpSpPr/>
            <p:nvPr/>
          </p:nvGrpSpPr>
          <p:grpSpPr>
            <a:xfrm>
              <a:off x="3116150" y="3640109"/>
              <a:ext cx="1047829" cy="1300740"/>
              <a:chOff x="3116150" y="3640109"/>
              <a:chExt cx="1047829" cy="1300740"/>
            </a:xfrm>
          </p:grpSpPr>
          <p:grpSp>
            <p:nvGrpSpPr>
              <p:cNvPr id="80" name="Google Shape;3833;g161404097fb_5_225">
                <a:extLst>
                  <a:ext uri="{FF2B5EF4-FFF2-40B4-BE49-F238E27FC236}">
                    <a16:creationId xmlns:a16="http://schemas.microsoft.com/office/drawing/2014/main" id="{0D5A7158-72A9-16C9-2130-4C9918F917D9}"/>
                  </a:ext>
                </a:extLst>
              </p:cNvPr>
              <p:cNvGrpSpPr/>
              <p:nvPr/>
            </p:nvGrpSpPr>
            <p:grpSpPr>
              <a:xfrm>
                <a:off x="3116150" y="3640109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83" name="Google Shape;3834;g161404097fb_5_225">
                  <a:extLst>
                    <a:ext uri="{FF2B5EF4-FFF2-40B4-BE49-F238E27FC236}">
                      <a16:creationId xmlns:a16="http://schemas.microsoft.com/office/drawing/2014/main" id="{9F0833F8-D2DB-BFBA-D51E-4AB19730DF1B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3838;g161404097fb_5_225">
                  <a:extLst>
                    <a:ext uri="{FF2B5EF4-FFF2-40B4-BE49-F238E27FC236}">
                      <a16:creationId xmlns:a16="http://schemas.microsoft.com/office/drawing/2014/main" id="{1573C00A-3CBD-E61C-2F9A-BAD0EB10A37E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Pie Chart</a:t>
                  </a:r>
                  <a:endParaRPr sz="2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1" name="Picture 80" descr="A blue and yellow pie chart&#10;&#10;Description automatically generated">
                <a:extLst>
                  <a:ext uri="{FF2B5EF4-FFF2-40B4-BE49-F238E27FC236}">
                    <a16:creationId xmlns:a16="http://schemas.microsoft.com/office/drawing/2014/main" id="{C406F5FA-95ED-1E75-E444-8B6C71E22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1" t="4056" r="6077" b="5044"/>
              <a:stretch/>
            </p:blipFill>
            <p:spPr>
              <a:xfrm>
                <a:off x="3332970" y="4229591"/>
                <a:ext cx="493040" cy="511450"/>
              </a:xfrm>
              <a:prstGeom prst="rect">
                <a:avLst/>
              </a:prstGeom>
            </p:spPr>
          </p:pic>
          <p:pic>
            <p:nvPicPr>
              <p:cNvPr id="82" name="Picture 81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884DE65E-2F16-6853-B063-7A439193C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803" y="4066127"/>
                <a:ext cx="260184" cy="271012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61BB05-13C8-094C-6192-F3013CBE993B}"/>
                </a:ext>
              </a:extLst>
            </p:cNvPr>
            <p:cNvSpPr txBox="1"/>
            <p:nvPr/>
          </p:nvSpPr>
          <p:spPr>
            <a:xfrm>
              <a:off x="2953179" y="1149386"/>
              <a:ext cx="3212558" cy="29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029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What is the distribution of tips?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08A4734-AD3F-6EF0-AB53-6C3E53E73565}"/>
                </a:ext>
              </a:extLst>
            </p:cNvPr>
            <p:cNvSpPr txBox="1"/>
            <p:nvPr/>
          </p:nvSpPr>
          <p:spPr>
            <a:xfrm>
              <a:off x="2842010" y="4975878"/>
              <a:ext cx="3177644" cy="294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029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Are there more male or female diners?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4D94DBB-3EA7-9A24-5BB8-57616CD2B3B6}"/>
                </a:ext>
              </a:extLst>
            </p:cNvPr>
            <p:cNvSpPr txBox="1"/>
            <p:nvPr/>
          </p:nvSpPr>
          <p:spPr>
            <a:xfrm>
              <a:off x="8498699" y="721873"/>
              <a:ext cx="3836093" cy="29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029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•Does tip amount go up with bill amount?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2CBD811-DB87-7374-5657-E4C3200C6104}"/>
                </a:ext>
              </a:extLst>
            </p:cNvPr>
            <p:cNvSpPr txBox="1"/>
            <p:nvPr/>
          </p:nvSpPr>
          <p:spPr>
            <a:xfrm>
              <a:off x="8525493" y="2428915"/>
              <a:ext cx="2302913" cy="294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029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Which sex tips more?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872DD1F-81A6-5851-C4C9-8EF0E0AAB3CF}"/>
                </a:ext>
              </a:extLst>
            </p:cNvPr>
            <p:cNvSpPr txBox="1"/>
            <p:nvPr/>
          </p:nvSpPr>
          <p:spPr>
            <a:xfrm>
              <a:off x="8498699" y="4273680"/>
              <a:ext cx="3848749" cy="294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029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• How does sex ratio differ by day of week?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592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8406-51AA-89DE-DF79-ED126105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5C20-6DD8-BFB2-0F94-4517E40B3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285" y="2543184"/>
            <a:ext cx="10871200" cy="646331"/>
          </a:xfrm>
        </p:spPr>
        <p:txBody>
          <a:bodyPr/>
          <a:lstStyle/>
          <a:p>
            <a:r>
              <a:rPr lang="en-US" sz="4000" dirty="0">
                <a:solidFill>
                  <a:srgbClr val="417D86"/>
                </a:solidFill>
              </a:rPr>
              <a:t>Writing plotting code is hard</a:t>
            </a:r>
            <a:endParaRPr lang="en-CH" sz="4000" dirty="0">
              <a:solidFill>
                <a:srgbClr val="417D8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0C59CE-7179-87AE-4874-A7FA2A7AC512}"/>
              </a:ext>
            </a:extLst>
          </p:cNvPr>
          <p:cNvSpPr txBox="1">
            <a:spLocks/>
          </p:cNvSpPr>
          <p:nvPr/>
        </p:nvSpPr>
        <p:spPr>
          <a:xfrm>
            <a:off x="486228" y="3370498"/>
            <a:ext cx="10871200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4000" dirty="0">
                <a:solidFill>
                  <a:srgbClr val="417D86"/>
                </a:solidFill>
              </a:rPr>
              <a:t>Picking the right plot can be even harder</a:t>
            </a:r>
            <a:endParaRPr lang="en-CH" sz="4000" dirty="0">
              <a:solidFill>
                <a:srgbClr val="417D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D98C5-1583-36B5-E623-AE4C526DB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C129A0-5868-AC84-EDC1-4711637710FB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59A33ACF-D002-E2FE-276A-57062078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077614" cy="535531"/>
          </a:xfrm>
        </p:spPr>
        <p:txBody>
          <a:bodyPr/>
          <a:lstStyle/>
          <a:p>
            <a:r>
              <a:rPr lang="en-US" sz="3200" dirty="0"/>
              <a:t>How to get ideas for plots</a:t>
            </a:r>
            <a:endParaRPr lang="en-CH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37807-BC10-34AE-8BE7-27CC3E447CC8}"/>
              </a:ext>
            </a:extLst>
          </p:cNvPr>
          <p:cNvSpPr txBox="1"/>
          <p:nvPr/>
        </p:nvSpPr>
        <p:spPr>
          <a:xfrm>
            <a:off x="317116" y="870307"/>
            <a:ext cx="377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search similar plots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185FB5F-2662-474C-9B3B-6EBDE5E9C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10" y="1331848"/>
            <a:ext cx="8420232" cy="40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4A52-F9F4-90BB-B2BC-47767165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E91B1E-8605-1B77-09AE-9E2BBD3658D0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8BA2F252-42BF-DF2F-A42D-83DF6700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077614" cy="535531"/>
          </a:xfrm>
        </p:spPr>
        <p:txBody>
          <a:bodyPr/>
          <a:lstStyle/>
          <a:p>
            <a:r>
              <a:rPr lang="en-US" sz="3200" dirty="0"/>
              <a:t>How to get ideas for plots</a:t>
            </a:r>
            <a:endParaRPr lang="en-CH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986EC-FE7C-BD2F-7AB3-8960E276A0AC}"/>
              </a:ext>
            </a:extLst>
          </p:cNvPr>
          <p:cNvSpPr txBox="1"/>
          <p:nvPr/>
        </p:nvSpPr>
        <p:spPr>
          <a:xfrm>
            <a:off x="317116" y="870307"/>
            <a:ext cx="377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search similar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 an LLM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45FF43-A6B9-3CDD-BC78-A6EC2014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2" y="2198647"/>
            <a:ext cx="3976413" cy="3574827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593107-D8EC-CF83-AB73-3C8C1A51A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38" y="2070636"/>
            <a:ext cx="3539192" cy="3436046"/>
          </a:xfrm>
          <a:prstGeom prst="rect">
            <a:avLst/>
          </a:prstGeom>
        </p:spPr>
      </p:pic>
      <p:pic>
        <p:nvPicPr>
          <p:cNvPr id="14" name="Picture 13" descr="A graph showing the cost comparison&#10;&#10;Description automatically generated with medium confidence">
            <a:extLst>
              <a:ext uri="{FF2B5EF4-FFF2-40B4-BE49-F238E27FC236}">
                <a16:creationId xmlns:a16="http://schemas.microsoft.com/office/drawing/2014/main" id="{335BA377-ECDF-B5A9-7419-12447E72D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39" y="2682955"/>
            <a:ext cx="3963202" cy="27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59213-1E9F-FD5C-5B13-3A927BED5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CFC80A-56F2-0115-927D-1622FF4A58DF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EE93028E-5C37-6910-9094-53C40A5A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077614" cy="535531"/>
          </a:xfrm>
        </p:spPr>
        <p:txBody>
          <a:bodyPr/>
          <a:lstStyle/>
          <a:p>
            <a:r>
              <a:rPr lang="en-US" dirty="0"/>
              <a:t>How to get ideas for plots</a:t>
            </a:r>
            <a:endParaRPr lang="en-CH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BDBF5-7228-222A-1D96-BF9A2E0155E0}"/>
              </a:ext>
            </a:extLst>
          </p:cNvPr>
          <p:cNvSpPr txBox="1"/>
          <p:nvPr/>
        </p:nvSpPr>
        <p:spPr>
          <a:xfrm>
            <a:off x="317116" y="870307"/>
            <a:ext cx="3775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search similar plots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 an LLM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through a taxonomy chart </a:t>
            </a:r>
          </a:p>
        </p:txBody>
      </p:sp>
      <p:pic>
        <p:nvPicPr>
          <p:cNvPr id="2" name="Picture 1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019797B6-ED2A-A753-FD63-1E970E379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04" y="767469"/>
            <a:ext cx="7446018" cy="56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1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E4590-6A71-2B26-1DE8-CA96B01D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BB507D3-2B95-8C0C-BC41-DBD80FAB1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7911"/>
              </p:ext>
            </p:extLst>
          </p:nvPr>
        </p:nvGraphicFramePr>
        <p:xfrm>
          <a:off x="1169226" y="2613289"/>
          <a:ext cx="3601844" cy="39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2356">
                  <a:extLst>
                    <a:ext uri="{9D8B030D-6E8A-4147-A177-3AD203B41FA5}">
                      <a16:colId xmlns:a16="http://schemas.microsoft.com/office/drawing/2014/main" val="253683931"/>
                    </a:ext>
                  </a:extLst>
                </a:gridCol>
                <a:gridCol w="773341">
                  <a:extLst>
                    <a:ext uri="{9D8B030D-6E8A-4147-A177-3AD203B41FA5}">
                      <a16:colId xmlns:a16="http://schemas.microsoft.com/office/drawing/2014/main" val="696085759"/>
                    </a:ext>
                  </a:extLst>
                </a:gridCol>
                <a:gridCol w="923020">
                  <a:extLst>
                    <a:ext uri="{9D8B030D-6E8A-4147-A177-3AD203B41FA5}">
                      <a16:colId xmlns:a16="http://schemas.microsoft.com/office/drawing/2014/main" val="276939508"/>
                    </a:ext>
                  </a:extLst>
                </a:gridCol>
                <a:gridCol w="873127">
                  <a:extLst>
                    <a:ext uri="{9D8B030D-6E8A-4147-A177-3AD203B41FA5}">
                      <a16:colId xmlns:a16="http://schemas.microsoft.com/office/drawing/2014/main" val="3352263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r>
                        <a:rPr lang="en-US" sz="1600" dirty="0"/>
                        <a:t>total_bill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tip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sex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day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64815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16.99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1.01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Female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579970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10.34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1.66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366297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21.01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3.5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325733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23.68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3.31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113691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24.59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3.61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Female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55356896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17.82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1.75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Sat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446285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18.78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3.0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Female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Thur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039395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…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…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…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…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1402481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EFCF280-04AC-150D-02C9-11D37A907A2E}"/>
              </a:ext>
            </a:extLst>
          </p:cNvPr>
          <p:cNvSpPr txBox="1"/>
          <p:nvPr/>
        </p:nvSpPr>
        <p:spPr>
          <a:xfrm>
            <a:off x="5630978" y="1397983"/>
            <a:ext cx="492490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EA4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Variable (Univariate)</a:t>
            </a:r>
          </a:p>
          <a:p>
            <a:r>
              <a:rPr lang="en-US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What is the distribution of tips?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(Guess the second)</a:t>
            </a:r>
          </a:p>
          <a:p>
            <a:endParaRPr lang="en-US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Are there more male or female diners?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(Guess the second)</a:t>
            </a:r>
            <a:endParaRPr lang="en-US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4EA4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variables (Bivariate)</a:t>
            </a:r>
          </a:p>
          <a:p>
            <a:r>
              <a:rPr lang="en-US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 vs. Numeric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Does tip amount go up with bill amount?</a:t>
            </a:r>
          </a:p>
          <a:p>
            <a:endParaRPr lang="en-US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 vs Numeric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Which sex has higher bills/tips more?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(Guess the others)</a:t>
            </a:r>
          </a:p>
          <a:p>
            <a:endParaRPr lang="en-US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 vs Categorical</a:t>
            </a:r>
          </a:p>
          <a:p>
            <a:r>
              <a:rPr lang="en-US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How does sex ratio differ by day of week?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CBF709-33E4-CF70-2B3F-34F1B296D101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6F0327A-6F0C-F9B2-C89A-5BCCC698F8E0}"/>
              </a:ext>
            </a:extLst>
          </p:cNvPr>
          <p:cNvSpPr txBox="1">
            <a:spLocks/>
          </p:cNvSpPr>
          <p:nvPr/>
        </p:nvSpPr>
        <p:spPr>
          <a:xfrm>
            <a:off x="312234" y="222805"/>
            <a:ext cx="1127016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2400" dirty="0"/>
              <a:t>A simple (and limited) data viz taxonomy with the tips dataset</a:t>
            </a:r>
            <a:endParaRPr lang="en-CH" sz="2400" dirty="0"/>
          </a:p>
        </p:txBody>
      </p:sp>
      <p:pic>
        <p:nvPicPr>
          <p:cNvPr id="5" name="Picture 4" descr="A waiter carrying a tray of drinks&#10;&#10;Description automatically generated">
            <a:extLst>
              <a:ext uri="{FF2B5EF4-FFF2-40B4-BE49-F238E27FC236}">
                <a16:creationId xmlns:a16="http://schemas.microsoft.com/office/drawing/2014/main" id="{8EDE4D1F-C28E-2E6E-0C56-C1BC0912E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67" y="798438"/>
            <a:ext cx="2480893" cy="1663949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9162957-4626-0368-11EB-8E1C09695E0D}"/>
              </a:ext>
            </a:extLst>
          </p:cNvPr>
          <p:cNvSpPr txBox="1">
            <a:spLocks/>
          </p:cNvSpPr>
          <p:nvPr/>
        </p:nvSpPr>
        <p:spPr>
          <a:xfrm>
            <a:off x="5014416" y="973251"/>
            <a:ext cx="666958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2400" dirty="0"/>
              <a:t>Questions that can be answered with this data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28502-E1A7-B0D5-0860-8C8A58E04ABC}"/>
              </a:ext>
            </a:extLst>
          </p:cNvPr>
          <p:cNvSpPr txBox="1"/>
          <p:nvPr/>
        </p:nvSpPr>
        <p:spPr>
          <a:xfrm>
            <a:off x="166914" y="6210463"/>
            <a:ext cx="94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240 rows</a:t>
            </a:r>
          </a:p>
        </p:txBody>
      </p:sp>
    </p:spTree>
    <p:extLst>
      <p:ext uri="{BB962C8B-B14F-4D97-AF65-F5344CB8AC3E}">
        <p14:creationId xmlns:p14="http://schemas.microsoft.com/office/powerpoint/2010/main" val="184464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48;g161404097fb_5_225">
            <a:extLst>
              <a:ext uri="{FF2B5EF4-FFF2-40B4-BE49-F238E27FC236}">
                <a16:creationId xmlns:a16="http://schemas.microsoft.com/office/drawing/2014/main" id="{DCA6A39C-3C67-4A38-1D2F-616F5BF852F3}"/>
              </a:ext>
            </a:extLst>
          </p:cNvPr>
          <p:cNvSpPr/>
          <p:nvPr/>
        </p:nvSpPr>
        <p:spPr>
          <a:xfrm>
            <a:off x="5717771" y="3107072"/>
            <a:ext cx="1002783" cy="360175"/>
          </a:xfrm>
          <a:prstGeom prst="roundRect">
            <a:avLst>
              <a:gd name="adj" fmla="val 6053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4EA4AD"/>
                </a:solidFill>
                <a:latin typeface="Avenir"/>
                <a:ea typeface="Avenir"/>
                <a:cs typeface="Avenir"/>
                <a:sym typeface="Avenir"/>
              </a:rPr>
              <a:t>One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4EA4AD"/>
                </a:solidFill>
              </a:rPr>
              <a:t>Variable</a:t>
            </a:r>
            <a:endParaRPr sz="1200" b="1" dirty="0">
              <a:solidFill>
                <a:srgbClr val="4EA4AD"/>
              </a:solidFill>
            </a:endParaRPr>
          </a:p>
        </p:txBody>
      </p:sp>
      <p:sp>
        <p:nvSpPr>
          <p:cNvPr id="46" name="Google Shape;3848;g161404097fb_5_225">
            <a:extLst>
              <a:ext uri="{FF2B5EF4-FFF2-40B4-BE49-F238E27FC236}">
                <a16:creationId xmlns:a16="http://schemas.microsoft.com/office/drawing/2014/main" id="{F03254D2-06DD-5CE7-2054-51DFEDB96BA0}"/>
              </a:ext>
            </a:extLst>
          </p:cNvPr>
          <p:cNvSpPr/>
          <p:nvPr/>
        </p:nvSpPr>
        <p:spPr>
          <a:xfrm>
            <a:off x="5094655" y="4362051"/>
            <a:ext cx="1231914" cy="360175"/>
          </a:xfrm>
          <a:prstGeom prst="roundRect">
            <a:avLst>
              <a:gd name="adj" fmla="val 6053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4EA4AD"/>
                </a:solidFill>
                <a:latin typeface="Avenir"/>
                <a:ea typeface="Avenir"/>
                <a:cs typeface="Avenir"/>
                <a:sym typeface="Avenir"/>
              </a:rPr>
              <a:t>Categorical</a:t>
            </a:r>
            <a:endParaRPr sz="1100" b="1" dirty="0">
              <a:solidFill>
                <a:srgbClr val="4EA4AD"/>
              </a:solidFill>
            </a:endParaRPr>
          </a:p>
        </p:txBody>
      </p:sp>
      <p:sp>
        <p:nvSpPr>
          <p:cNvPr id="55" name="Google Shape;3848;g161404097fb_5_225">
            <a:extLst>
              <a:ext uri="{FF2B5EF4-FFF2-40B4-BE49-F238E27FC236}">
                <a16:creationId xmlns:a16="http://schemas.microsoft.com/office/drawing/2014/main" id="{A1D2BAA2-6FC3-D6BF-8225-164315786F3A}"/>
              </a:ext>
            </a:extLst>
          </p:cNvPr>
          <p:cNvSpPr/>
          <p:nvPr/>
        </p:nvSpPr>
        <p:spPr>
          <a:xfrm>
            <a:off x="7615488" y="1136634"/>
            <a:ext cx="883211" cy="360175"/>
          </a:xfrm>
          <a:prstGeom prst="roundRect">
            <a:avLst>
              <a:gd name="adj" fmla="val 6053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4EA4AD"/>
                </a:solidFill>
                <a:latin typeface="Avenir"/>
                <a:ea typeface="Avenir"/>
                <a:cs typeface="Avenir"/>
                <a:sym typeface="Avenir"/>
              </a:rPr>
              <a:t>Numeric vs Numeric</a:t>
            </a:r>
            <a:endParaRPr sz="1100" b="1" dirty="0">
              <a:solidFill>
                <a:srgbClr val="4EA4AD"/>
              </a:solidFill>
            </a:endParaRPr>
          </a:p>
        </p:txBody>
      </p:sp>
      <p:sp>
        <p:nvSpPr>
          <p:cNvPr id="59" name="Google Shape;3848;g161404097fb_5_225">
            <a:extLst>
              <a:ext uri="{FF2B5EF4-FFF2-40B4-BE49-F238E27FC236}">
                <a16:creationId xmlns:a16="http://schemas.microsoft.com/office/drawing/2014/main" id="{C1614F68-0005-AD8C-7069-F32131E78FC2}"/>
              </a:ext>
            </a:extLst>
          </p:cNvPr>
          <p:cNvSpPr/>
          <p:nvPr/>
        </p:nvSpPr>
        <p:spPr>
          <a:xfrm>
            <a:off x="7642997" y="2994100"/>
            <a:ext cx="997024" cy="360175"/>
          </a:xfrm>
          <a:prstGeom prst="roundRect">
            <a:avLst>
              <a:gd name="adj" fmla="val 6053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4EA4AD"/>
                </a:solidFill>
                <a:latin typeface="Avenir"/>
                <a:ea typeface="Avenir"/>
                <a:cs typeface="Avenir"/>
                <a:sym typeface="Avenir"/>
              </a:rPr>
              <a:t>Numeric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4EA4AD"/>
                </a:solidFill>
                <a:latin typeface="Avenir"/>
                <a:ea typeface="Avenir"/>
                <a:cs typeface="Avenir"/>
                <a:sym typeface="Avenir"/>
              </a:rPr>
              <a:t>vs Categorical</a:t>
            </a:r>
            <a:endParaRPr sz="1100" b="1" dirty="0">
              <a:solidFill>
                <a:srgbClr val="4EA4AD"/>
              </a:solidFill>
            </a:endParaRPr>
          </a:p>
        </p:txBody>
      </p:sp>
      <p:sp>
        <p:nvSpPr>
          <p:cNvPr id="78" name="Google Shape;3848;g161404097fb_5_225">
            <a:extLst>
              <a:ext uri="{FF2B5EF4-FFF2-40B4-BE49-F238E27FC236}">
                <a16:creationId xmlns:a16="http://schemas.microsoft.com/office/drawing/2014/main" id="{95B90EAC-09CD-775B-FCD7-2BFB3D83544E}"/>
              </a:ext>
            </a:extLst>
          </p:cNvPr>
          <p:cNvSpPr/>
          <p:nvPr/>
        </p:nvSpPr>
        <p:spPr>
          <a:xfrm>
            <a:off x="7598737" y="4877930"/>
            <a:ext cx="1047829" cy="360175"/>
          </a:xfrm>
          <a:prstGeom prst="roundRect">
            <a:avLst>
              <a:gd name="adj" fmla="val 6053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4EA4AD"/>
                </a:solidFill>
                <a:latin typeface="Avenir"/>
                <a:ea typeface="Avenir"/>
                <a:cs typeface="Avenir"/>
                <a:sym typeface="Avenir"/>
              </a:rPr>
              <a:t>Categorical vs Categorical</a:t>
            </a:r>
            <a:endParaRPr sz="1100" b="1" dirty="0">
              <a:solidFill>
                <a:srgbClr val="4EA4AD"/>
              </a:solidFill>
            </a:endParaRPr>
          </a:p>
        </p:txBody>
      </p:sp>
      <p:sp>
        <p:nvSpPr>
          <p:cNvPr id="90" name="Google Shape;3848;g161404097fb_5_225">
            <a:extLst>
              <a:ext uri="{FF2B5EF4-FFF2-40B4-BE49-F238E27FC236}">
                <a16:creationId xmlns:a16="http://schemas.microsoft.com/office/drawing/2014/main" id="{3E8202ED-0235-80CE-6887-3A9017036BC1}"/>
              </a:ext>
            </a:extLst>
          </p:cNvPr>
          <p:cNvSpPr/>
          <p:nvPr/>
        </p:nvSpPr>
        <p:spPr>
          <a:xfrm>
            <a:off x="5076231" y="1892804"/>
            <a:ext cx="1231914" cy="360175"/>
          </a:xfrm>
          <a:prstGeom prst="roundRect">
            <a:avLst>
              <a:gd name="adj" fmla="val 6053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4EA4AD"/>
                </a:solidFill>
                <a:latin typeface="Avenir"/>
                <a:ea typeface="Avenir"/>
                <a:cs typeface="Avenir"/>
                <a:sym typeface="Avenir"/>
              </a:rPr>
              <a:t>Numeric</a:t>
            </a:r>
            <a:endParaRPr sz="1100" b="1" dirty="0">
              <a:solidFill>
                <a:srgbClr val="4EA4AD"/>
              </a:solidFill>
            </a:endParaRPr>
          </a:p>
        </p:txBody>
      </p:sp>
      <p:sp>
        <p:nvSpPr>
          <p:cNvPr id="50" name="Google Shape;3848;g161404097fb_5_225">
            <a:extLst>
              <a:ext uri="{FF2B5EF4-FFF2-40B4-BE49-F238E27FC236}">
                <a16:creationId xmlns:a16="http://schemas.microsoft.com/office/drawing/2014/main" id="{C90A57FE-0ADD-94CE-31DE-83C284D73A23}"/>
              </a:ext>
            </a:extLst>
          </p:cNvPr>
          <p:cNvSpPr/>
          <p:nvPr/>
        </p:nvSpPr>
        <p:spPr>
          <a:xfrm>
            <a:off x="6757801" y="3128137"/>
            <a:ext cx="930377" cy="360175"/>
          </a:xfrm>
          <a:prstGeom prst="roundRect">
            <a:avLst>
              <a:gd name="adj" fmla="val 6053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4EA4AD"/>
                </a:solidFill>
                <a:latin typeface="Avenir"/>
                <a:ea typeface="Avenir"/>
                <a:cs typeface="Avenir"/>
                <a:sym typeface="Avenir"/>
              </a:rPr>
              <a:t>Two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4EA4AD"/>
                </a:solidFill>
                <a:latin typeface="Avenir"/>
                <a:sym typeface="Avenir"/>
              </a:rPr>
              <a:t>Variables</a:t>
            </a:r>
            <a:endParaRPr sz="1200" b="1" dirty="0">
              <a:solidFill>
                <a:srgbClr val="4EA4AD"/>
              </a:solidFill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63C73BF-8EAA-B477-08C3-89FCCD53AA48}"/>
              </a:ext>
            </a:extLst>
          </p:cNvPr>
          <p:cNvGrpSpPr/>
          <p:nvPr/>
        </p:nvGrpSpPr>
        <p:grpSpPr>
          <a:xfrm>
            <a:off x="6479528" y="3179478"/>
            <a:ext cx="435008" cy="241065"/>
            <a:chOff x="6479528" y="3179478"/>
            <a:chExt cx="435008" cy="24106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84C71B4-5638-9BCA-021A-00BA50EA6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9528" y="3296485"/>
              <a:ext cx="435008" cy="2756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4BF5381-D3E7-A1BF-B742-9A848C98087D}"/>
                </a:ext>
              </a:extLst>
            </p:cNvPr>
            <p:cNvSpPr/>
            <p:nvPr/>
          </p:nvSpPr>
          <p:spPr>
            <a:xfrm>
              <a:off x="6590400" y="3179478"/>
              <a:ext cx="212581" cy="24106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4EA4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50AF80A-5282-3A8E-CBA0-F9B744E54D4C}"/>
              </a:ext>
            </a:extLst>
          </p:cNvPr>
          <p:cNvGrpSpPr/>
          <p:nvPr/>
        </p:nvGrpSpPr>
        <p:grpSpPr>
          <a:xfrm>
            <a:off x="7508436" y="1474456"/>
            <a:ext cx="291428" cy="3734630"/>
            <a:chOff x="7508436" y="1474456"/>
            <a:chExt cx="291428" cy="373463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84156C3-0EF2-335C-665E-D02580215971}"/>
                </a:ext>
              </a:extLst>
            </p:cNvPr>
            <p:cNvCxnSpPr>
              <a:cxnSpLocks/>
            </p:cNvCxnSpPr>
            <p:nvPr/>
          </p:nvCxnSpPr>
          <p:spPr>
            <a:xfrm>
              <a:off x="7652256" y="1475923"/>
              <a:ext cx="25404" cy="3732766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33E9E66-F56A-4A1C-5E93-0160575ECA4B}"/>
                </a:ext>
              </a:extLst>
            </p:cNvPr>
            <p:cNvCxnSpPr>
              <a:cxnSpLocks/>
            </p:cNvCxnSpPr>
            <p:nvPr/>
          </p:nvCxnSpPr>
          <p:spPr>
            <a:xfrm>
              <a:off x="7508436" y="3308225"/>
              <a:ext cx="163425" cy="0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B235C21-A659-2137-11DE-68928E29643F}"/>
                </a:ext>
              </a:extLst>
            </p:cNvPr>
            <p:cNvCxnSpPr>
              <a:cxnSpLocks/>
            </p:cNvCxnSpPr>
            <p:nvPr/>
          </p:nvCxnSpPr>
          <p:spPr>
            <a:xfrm>
              <a:off x="7652256" y="1474456"/>
              <a:ext cx="119643" cy="0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25BF3CA-369F-A995-037C-25583F283CEB}"/>
                </a:ext>
              </a:extLst>
            </p:cNvPr>
            <p:cNvCxnSpPr>
              <a:cxnSpLocks/>
            </p:cNvCxnSpPr>
            <p:nvPr/>
          </p:nvCxnSpPr>
          <p:spPr>
            <a:xfrm>
              <a:off x="7680221" y="5209086"/>
              <a:ext cx="119643" cy="0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4C90DA0-6E63-7366-FAD5-A371662600AA}"/>
                </a:ext>
              </a:extLst>
            </p:cNvPr>
            <p:cNvCxnSpPr>
              <a:cxnSpLocks/>
            </p:cNvCxnSpPr>
            <p:nvPr/>
          </p:nvCxnSpPr>
          <p:spPr>
            <a:xfrm>
              <a:off x="7671862" y="3310040"/>
              <a:ext cx="119643" cy="0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3121BF7-22CD-5F02-4F95-EF7BACEDCA35}"/>
              </a:ext>
            </a:extLst>
          </p:cNvPr>
          <p:cNvGrpSpPr/>
          <p:nvPr/>
        </p:nvGrpSpPr>
        <p:grpSpPr>
          <a:xfrm>
            <a:off x="8609503" y="1093494"/>
            <a:ext cx="1047829" cy="1308353"/>
            <a:chOff x="8588535" y="888265"/>
            <a:chExt cx="1047829" cy="1308353"/>
          </a:xfrm>
        </p:grpSpPr>
        <p:grpSp>
          <p:nvGrpSpPr>
            <p:cNvPr id="56" name="Google Shape;3833;g161404097fb_5_225">
              <a:extLst>
                <a:ext uri="{FF2B5EF4-FFF2-40B4-BE49-F238E27FC236}">
                  <a16:creationId xmlns:a16="http://schemas.microsoft.com/office/drawing/2014/main" id="{DB6E919D-4AB9-005E-A9D3-7EBC74C35118}"/>
                </a:ext>
              </a:extLst>
            </p:cNvPr>
            <p:cNvGrpSpPr/>
            <p:nvPr/>
          </p:nvGrpSpPr>
          <p:grpSpPr>
            <a:xfrm>
              <a:off x="8588535" y="888265"/>
              <a:ext cx="1047829" cy="1308353"/>
              <a:chOff x="1808023" y="3997992"/>
              <a:chExt cx="2445000" cy="1459200"/>
            </a:xfrm>
          </p:grpSpPr>
          <p:sp>
            <p:nvSpPr>
              <p:cNvPr id="57" name="Google Shape;3834;g161404097fb_5_225">
                <a:extLst>
                  <a:ext uri="{FF2B5EF4-FFF2-40B4-BE49-F238E27FC236}">
                    <a16:creationId xmlns:a16="http://schemas.microsoft.com/office/drawing/2014/main" id="{3FD5AA73-6F8D-6B66-FEE7-FAD35AB7793A}"/>
                  </a:ext>
                </a:extLst>
              </p:cNvPr>
              <p:cNvSpPr/>
              <p:nvPr/>
            </p:nvSpPr>
            <p:spPr>
              <a:xfrm>
                <a:off x="1808023" y="3997992"/>
                <a:ext cx="2445000" cy="145920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838;g161404097fb_5_225">
                <a:extLst>
                  <a:ext uri="{FF2B5EF4-FFF2-40B4-BE49-F238E27FC236}">
                    <a16:creationId xmlns:a16="http://schemas.microsoft.com/office/drawing/2014/main" id="{44E4AE29-2C0F-88C2-84E0-C50ACF25F3DD}"/>
                  </a:ext>
                </a:extLst>
              </p:cNvPr>
              <p:cNvSpPr/>
              <p:nvPr/>
            </p:nvSpPr>
            <p:spPr>
              <a:xfrm>
                <a:off x="1808023" y="3998361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45700" rIns="360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Scatterplot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7" name="Picture 126" descr="A graph with numbers and dots&#10;&#10;Description automatically generated">
              <a:extLst>
                <a:ext uri="{FF2B5EF4-FFF2-40B4-BE49-F238E27FC236}">
                  <a16:creationId xmlns:a16="http://schemas.microsoft.com/office/drawing/2014/main" id="{A4C5C1EF-A57B-7F0C-6E82-E901D9C1C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61" r="8949"/>
            <a:stretch/>
          </p:blipFill>
          <p:spPr>
            <a:xfrm>
              <a:off x="8646567" y="1347720"/>
              <a:ext cx="893036" cy="788417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1E3B19E-4152-0946-9B79-425D059A0466}"/>
              </a:ext>
            </a:extLst>
          </p:cNvPr>
          <p:cNvGrpSpPr/>
          <p:nvPr/>
        </p:nvGrpSpPr>
        <p:grpSpPr>
          <a:xfrm>
            <a:off x="4209001" y="1523157"/>
            <a:ext cx="1047829" cy="1308353"/>
            <a:chOff x="4209001" y="1523157"/>
            <a:chExt cx="1047829" cy="1308353"/>
          </a:xfrm>
        </p:grpSpPr>
        <p:grpSp>
          <p:nvGrpSpPr>
            <p:cNvPr id="4" name="Google Shape;3833;g161404097fb_5_225">
              <a:extLst>
                <a:ext uri="{FF2B5EF4-FFF2-40B4-BE49-F238E27FC236}">
                  <a16:creationId xmlns:a16="http://schemas.microsoft.com/office/drawing/2014/main" id="{08A86227-4179-1F57-81F2-FFA145B63A15}"/>
                </a:ext>
              </a:extLst>
            </p:cNvPr>
            <p:cNvGrpSpPr/>
            <p:nvPr/>
          </p:nvGrpSpPr>
          <p:grpSpPr>
            <a:xfrm>
              <a:off x="4209001" y="1523157"/>
              <a:ext cx="1047829" cy="1308353"/>
              <a:chOff x="1808023" y="3997992"/>
              <a:chExt cx="2445000" cy="1459200"/>
            </a:xfrm>
          </p:grpSpPr>
          <p:sp>
            <p:nvSpPr>
              <p:cNvPr id="5" name="Google Shape;3834;g161404097fb_5_225">
                <a:extLst>
                  <a:ext uri="{FF2B5EF4-FFF2-40B4-BE49-F238E27FC236}">
                    <a16:creationId xmlns:a16="http://schemas.microsoft.com/office/drawing/2014/main" id="{FA84D74F-CA82-CCD1-2B31-CFD8EE17F70C}"/>
                  </a:ext>
                </a:extLst>
              </p:cNvPr>
              <p:cNvSpPr/>
              <p:nvPr/>
            </p:nvSpPr>
            <p:spPr>
              <a:xfrm>
                <a:off x="1808023" y="3997992"/>
                <a:ext cx="2445000" cy="145920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" name="Google Shape;3838;g161404097fb_5_225">
                <a:extLst>
                  <a:ext uri="{FF2B5EF4-FFF2-40B4-BE49-F238E27FC236}">
                    <a16:creationId xmlns:a16="http://schemas.microsoft.com/office/drawing/2014/main" id="{569C5E22-13B3-9912-E074-8E98C6B104DC}"/>
                  </a:ext>
                </a:extLst>
              </p:cNvPr>
              <p:cNvSpPr/>
              <p:nvPr/>
            </p:nvSpPr>
            <p:spPr>
              <a:xfrm>
                <a:off x="1808023" y="3998361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45700" rIns="360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Histogram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9" name="Picture 128" descr="A graph showing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54A2404D-5535-4B40-DC6B-9DDDAF1C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9"/>
            <a:stretch/>
          </p:blipFill>
          <p:spPr>
            <a:xfrm>
              <a:off x="4259892" y="1988425"/>
              <a:ext cx="946576" cy="774313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5B093AD-FEE8-F994-5FCB-348A094D8634}"/>
              </a:ext>
            </a:extLst>
          </p:cNvPr>
          <p:cNvGrpSpPr/>
          <p:nvPr/>
        </p:nvGrpSpPr>
        <p:grpSpPr>
          <a:xfrm>
            <a:off x="4209001" y="3647046"/>
            <a:ext cx="1047829" cy="1300740"/>
            <a:chOff x="4209001" y="3647046"/>
            <a:chExt cx="1047829" cy="1300740"/>
          </a:xfrm>
        </p:grpSpPr>
        <p:grpSp>
          <p:nvGrpSpPr>
            <p:cNvPr id="10" name="Google Shape;3833;g161404097fb_5_225">
              <a:extLst>
                <a:ext uri="{FF2B5EF4-FFF2-40B4-BE49-F238E27FC236}">
                  <a16:creationId xmlns:a16="http://schemas.microsoft.com/office/drawing/2014/main" id="{63F8A758-03AE-1F95-7F7C-89D86FD22DD3}"/>
                </a:ext>
              </a:extLst>
            </p:cNvPr>
            <p:cNvGrpSpPr/>
            <p:nvPr/>
          </p:nvGrpSpPr>
          <p:grpSpPr>
            <a:xfrm>
              <a:off x="4209001" y="3647046"/>
              <a:ext cx="1047829" cy="1300740"/>
              <a:chOff x="1808023" y="3997991"/>
              <a:chExt cx="2445000" cy="1450710"/>
            </a:xfrm>
          </p:grpSpPr>
          <p:sp>
            <p:nvSpPr>
              <p:cNvPr id="11" name="Google Shape;3834;g161404097fb_5_225">
                <a:extLst>
                  <a:ext uri="{FF2B5EF4-FFF2-40B4-BE49-F238E27FC236}">
                    <a16:creationId xmlns:a16="http://schemas.microsoft.com/office/drawing/2014/main" id="{7639155D-59E7-6175-F98B-13AE46B76C17}"/>
                  </a:ext>
                </a:extLst>
              </p:cNvPr>
              <p:cNvSpPr/>
              <p:nvPr/>
            </p:nvSpPr>
            <p:spPr>
              <a:xfrm>
                <a:off x="1808023" y="3997991"/>
                <a:ext cx="2445000" cy="145071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838;g161404097fb_5_225">
                <a:extLst>
                  <a:ext uri="{FF2B5EF4-FFF2-40B4-BE49-F238E27FC236}">
                    <a16:creationId xmlns:a16="http://schemas.microsoft.com/office/drawing/2014/main" id="{2653A1D1-F51D-9899-FDD3-9E7E7EEE6ECD}"/>
                  </a:ext>
                </a:extLst>
              </p:cNvPr>
              <p:cNvSpPr/>
              <p:nvPr/>
            </p:nvSpPr>
            <p:spPr>
              <a:xfrm>
                <a:off x="1808023" y="3998360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45700" rIns="360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Bar Chart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3" name="Picture 132" descr="A graph showing a number of men and women&#10;&#10;Description automatically generated">
              <a:extLst>
                <a:ext uri="{FF2B5EF4-FFF2-40B4-BE49-F238E27FC236}">
                  <a16:creationId xmlns:a16="http://schemas.microsoft.com/office/drawing/2014/main" id="{B61E4356-E11E-35BF-29EA-C28F20A3B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805" y="4037387"/>
              <a:ext cx="959431" cy="886396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B750115-81D0-3E9B-A2F2-8DA5349ED0C7}"/>
              </a:ext>
            </a:extLst>
          </p:cNvPr>
          <p:cNvGrpSpPr/>
          <p:nvPr/>
        </p:nvGrpSpPr>
        <p:grpSpPr>
          <a:xfrm>
            <a:off x="3109451" y="1523157"/>
            <a:ext cx="1047829" cy="1308353"/>
            <a:chOff x="3109451" y="1523157"/>
            <a:chExt cx="1047829" cy="1308353"/>
          </a:xfrm>
        </p:grpSpPr>
        <p:grpSp>
          <p:nvGrpSpPr>
            <p:cNvPr id="52" name="Google Shape;3833;g161404097fb_5_225">
              <a:extLst>
                <a:ext uri="{FF2B5EF4-FFF2-40B4-BE49-F238E27FC236}">
                  <a16:creationId xmlns:a16="http://schemas.microsoft.com/office/drawing/2014/main" id="{FC9FA56D-BCD8-7453-F715-038E35914E2F}"/>
                </a:ext>
              </a:extLst>
            </p:cNvPr>
            <p:cNvGrpSpPr/>
            <p:nvPr/>
          </p:nvGrpSpPr>
          <p:grpSpPr>
            <a:xfrm>
              <a:off x="3109451" y="1523157"/>
              <a:ext cx="1047829" cy="1308353"/>
              <a:chOff x="1808023" y="3997992"/>
              <a:chExt cx="2445000" cy="1459200"/>
            </a:xfrm>
          </p:grpSpPr>
          <p:sp>
            <p:nvSpPr>
              <p:cNvPr id="53" name="Google Shape;3834;g161404097fb_5_225">
                <a:extLst>
                  <a:ext uri="{FF2B5EF4-FFF2-40B4-BE49-F238E27FC236}">
                    <a16:creationId xmlns:a16="http://schemas.microsoft.com/office/drawing/2014/main" id="{BB794424-CB34-83D6-04DC-E3F7110DE1B7}"/>
                  </a:ext>
                </a:extLst>
              </p:cNvPr>
              <p:cNvSpPr/>
              <p:nvPr/>
            </p:nvSpPr>
            <p:spPr>
              <a:xfrm>
                <a:off x="1808023" y="3997992"/>
                <a:ext cx="2445000" cy="145920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838;g161404097fb_5_225">
                <a:extLst>
                  <a:ext uri="{FF2B5EF4-FFF2-40B4-BE49-F238E27FC236}">
                    <a16:creationId xmlns:a16="http://schemas.microsoft.com/office/drawing/2014/main" id="{62075E4E-A90F-B9B4-055F-1E1CFAF8EDF8}"/>
                  </a:ext>
                </a:extLst>
              </p:cNvPr>
              <p:cNvSpPr/>
              <p:nvPr/>
            </p:nvSpPr>
            <p:spPr>
              <a:xfrm>
                <a:off x="1808023" y="3998361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45700" rIns="360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Violin/box/jitter plot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5" name="Picture 134" descr="A diagram of a graph&#10;&#10;Description automatically generated">
              <a:extLst>
                <a:ext uri="{FF2B5EF4-FFF2-40B4-BE49-F238E27FC236}">
                  <a16:creationId xmlns:a16="http://schemas.microsoft.com/office/drawing/2014/main" id="{0F611696-416C-FC32-D3EF-7FCB258A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052" y="1984361"/>
              <a:ext cx="1002352" cy="778377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87FC2A3-AD52-D8DA-FC71-CF9B4C1622E8}"/>
              </a:ext>
            </a:extLst>
          </p:cNvPr>
          <p:cNvGrpSpPr/>
          <p:nvPr/>
        </p:nvGrpSpPr>
        <p:grpSpPr>
          <a:xfrm>
            <a:off x="8588535" y="2802255"/>
            <a:ext cx="1047829" cy="1308353"/>
            <a:chOff x="8588535" y="2802255"/>
            <a:chExt cx="1047829" cy="1308353"/>
          </a:xfrm>
        </p:grpSpPr>
        <p:grpSp>
          <p:nvGrpSpPr>
            <p:cNvPr id="60" name="Google Shape;3833;g161404097fb_5_225">
              <a:extLst>
                <a:ext uri="{FF2B5EF4-FFF2-40B4-BE49-F238E27FC236}">
                  <a16:creationId xmlns:a16="http://schemas.microsoft.com/office/drawing/2014/main" id="{F6B167A6-4EBE-6C99-9220-C6EAC1E9D95E}"/>
                </a:ext>
              </a:extLst>
            </p:cNvPr>
            <p:cNvGrpSpPr/>
            <p:nvPr/>
          </p:nvGrpSpPr>
          <p:grpSpPr>
            <a:xfrm>
              <a:off x="8588535" y="2802255"/>
              <a:ext cx="1047829" cy="1308353"/>
              <a:chOff x="1808023" y="3997992"/>
              <a:chExt cx="2445000" cy="1459200"/>
            </a:xfrm>
          </p:grpSpPr>
          <p:sp>
            <p:nvSpPr>
              <p:cNvPr id="61" name="Google Shape;3834;g161404097fb_5_225">
                <a:extLst>
                  <a:ext uri="{FF2B5EF4-FFF2-40B4-BE49-F238E27FC236}">
                    <a16:creationId xmlns:a16="http://schemas.microsoft.com/office/drawing/2014/main" id="{98FA1A6B-62AF-9EEE-6137-BD7AFDE55C90}"/>
                  </a:ext>
                </a:extLst>
              </p:cNvPr>
              <p:cNvSpPr/>
              <p:nvPr/>
            </p:nvSpPr>
            <p:spPr>
              <a:xfrm>
                <a:off x="1808023" y="3997992"/>
                <a:ext cx="2445000" cy="145920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838;g161404097fb_5_225">
                <a:extLst>
                  <a:ext uri="{FF2B5EF4-FFF2-40B4-BE49-F238E27FC236}">
                    <a16:creationId xmlns:a16="http://schemas.microsoft.com/office/drawing/2014/main" id="{2E925AA8-6036-48B4-DE98-AB7DC386560A}"/>
                  </a:ext>
                </a:extLst>
              </p:cNvPr>
              <p:cNvSpPr/>
              <p:nvPr/>
            </p:nvSpPr>
            <p:spPr>
              <a:xfrm>
                <a:off x="1808023" y="3998361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45700" rIns="360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Grouped Histogram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7" name="Picture 136" descr="A graph of numbers and a number&#10;&#10;Description automatically generated">
              <a:extLst>
                <a:ext uri="{FF2B5EF4-FFF2-40B4-BE49-F238E27FC236}">
                  <a16:creationId xmlns:a16="http://schemas.microsoft.com/office/drawing/2014/main" id="{F5DCBFEA-F9F7-0812-6CA8-3EC8CB9B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8580" y="3201670"/>
              <a:ext cx="749008" cy="885637"/>
            </a:xfrm>
            <a:prstGeom prst="rect">
              <a:avLst/>
            </a:prstGeom>
          </p:spPr>
        </p:pic>
        <p:pic>
          <p:nvPicPr>
            <p:cNvPr id="139" name="Picture 138" descr="A close-up of a sign&#10;&#10;Description automatically generated">
              <a:extLst>
                <a:ext uri="{FF2B5EF4-FFF2-40B4-BE49-F238E27FC236}">
                  <a16:creationId xmlns:a16="http://schemas.microsoft.com/office/drawing/2014/main" id="{949DD6B5-B526-1C31-4E17-D36E39366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488" y="3298047"/>
              <a:ext cx="260184" cy="271012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24EC0EE-6D00-9540-2F79-6B134E22B70E}"/>
              </a:ext>
            </a:extLst>
          </p:cNvPr>
          <p:cNvGrpSpPr/>
          <p:nvPr/>
        </p:nvGrpSpPr>
        <p:grpSpPr>
          <a:xfrm>
            <a:off x="9674760" y="2802255"/>
            <a:ext cx="1047829" cy="1308353"/>
            <a:chOff x="9674760" y="2802255"/>
            <a:chExt cx="1047829" cy="1308353"/>
          </a:xfrm>
        </p:grpSpPr>
        <p:grpSp>
          <p:nvGrpSpPr>
            <p:cNvPr id="66" name="Google Shape;3833;g161404097fb_5_225">
              <a:extLst>
                <a:ext uri="{FF2B5EF4-FFF2-40B4-BE49-F238E27FC236}">
                  <a16:creationId xmlns:a16="http://schemas.microsoft.com/office/drawing/2014/main" id="{9A074284-CD41-4001-D86C-5E471E4601A4}"/>
                </a:ext>
              </a:extLst>
            </p:cNvPr>
            <p:cNvGrpSpPr/>
            <p:nvPr/>
          </p:nvGrpSpPr>
          <p:grpSpPr>
            <a:xfrm>
              <a:off x="9674760" y="2802255"/>
              <a:ext cx="1047829" cy="1308353"/>
              <a:chOff x="1808023" y="3997992"/>
              <a:chExt cx="2445000" cy="1459200"/>
            </a:xfrm>
          </p:grpSpPr>
          <p:sp>
            <p:nvSpPr>
              <p:cNvPr id="67" name="Google Shape;3834;g161404097fb_5_225">
                <a:extLst>
                  <a:ext uri="{FF2B5EF4-FFF2-40B4-BE49-F238E27FC236}">
                    <a16:creationId xmlns:a16="http://schemas.microsoft.com/office/drawing/2014/main" id="{52671689-4671-4B2C-A463-34F6307F0A70}"/>
                  </a:ext>
                </a:extLst>
              </p:cNvPr>
              <p:cNvSpPr/>
              <p:nvPr/>
            </p:nvSpPr>
            <p:spPr>
              <a:xfrm>
                <a:off x="1808023" y="3997992"/>
                <a:ext cx="2445000" cy="145920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838;g161404097fb_5_225">
                <a:extLst>
                  <a:ext uri="{FF2B5EF4-FFF2-40B4-BE49-F238E27FC236}">
                    <a16:creationId xmlns:a16="http://schemas.microsoft.com/office/drawing/2014/main" id="{8EC6647A-6D16-821D-042E-746C536AEBE3}"/>
                  </a:ext>
                </a:extLst>
              </p:cNvPr>
              <p:cNvSpPr/>
              <p:nvPr/>
            </p:nvSpPr>
            <p:spPr>
              <a:xfrm>
                <a:off x="1808023" y="3998361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5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Grouped 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5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violin/box/jitter plot</a:t>
                </a:r>
                <a:endParaRPr sz="85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3" name="Picture 142" descr="A diagram of two people&#10;&#10;Description automatically generated">
              <a:extLst>
                <a:ext uri="{FF2B5EF4-FFF2-40B4-BE49-F238E27FC236}">
                  <a16:creationId xmlns:a16="http://schemas.microsoft.com/office/drawing/2014/main" id="{99292672-22F0-6141-117B-AEA3F832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2316" y="3220629"/>
              <a:ext cx="937083" cy="777265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E9AABF9-E595-751A-5BDA-5587B235CD82}"/>
              </a:ext>
            </a:extLst>
          </p:cNvPr>
          <p:cNvGrpSpPr/>
          <p:nvPr/>
        </p:nvGrpSpPr>
        <p:grpSpPr>
          <a:xfrm>
            <a:off x="10753317" y="2802255"/>
            <a:ext cx="1047829" cy="1308353"/>
            <a:chOff x="10753317" y="2802255"/>
            <a:chExt cx="1047829" cy="1308353"/>
          </a:xfrm>
        </p:grpSpPr>
        <p:grpSp>
          <p:nvGrpSpPr>
            <p:cNvPr id="75" name="Google Shape;3833;g161404097fb_5_225">
              <a:extLst>
                <a:ext uri="{FF2B5EF4-FFF2-40B4-BE49-F238E27FC236}">
                  <a16:creationId xmlns:a16="http://schemas.microsoft.com/office/drawing/2014/main" id="{F7C2F85A-BD0E-38E0-F0B6-375BE9B8B8C7}"/>
                </a:ext>
              </a:extLst>
            </p:cNvPr>
            <p:cNvGrpSpPr/>
            <p:nvPr/>
          </p:nvGrpSpPr>
          <p:grpSpPr>
            <a:xfrm>
              <a:off x="10753317" y="2802255"/>
              <a:ext cx="1047829" cy="1308353"/>
              <a:chOff x="1808023" y="3997992"/>
              <a:chExt cx="2445000" cy="1459200"/>
            </a:xfrm>
          </p:grpSpPr>
          <p:sp>
            <p:nvSpPr>
              <p:cNvPr id="76" name="Google Shape;3834;g161404097fb_5_225">
                <a:extLst>
                  <a:ext uri="{FF2B5EF4-FFF2-40B4-BE49-F238E27FC236}">
                    <a16:creationId xmlns:a16="http://schemas.microsoft.com/office/drawing/2014/main" id="{0C3DD977-746B-C193-C4D0-DE4FF4C8999C}"/>
                  </a:ext>
                </a:extLst>
              </p:cNvPr>
              <p:cNvSpPr/>
              <p:nvPr/>
            </p:nvSpPr>
            <p:spPr>
              <a:xfrm>
                <a:off x="1808023" y="3997992"/>
                <a:ext cx="2445000" cy="145920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3838;g161404097fb_5_225">
                <a:extLst>
                  <a:ext uri="{FF2B5EF4-FFF2-40B4-BE49-F238E27FC236}">
                    <a16:creationId xmlns:a16="http://schemas.microsoft.com/office/drawing/2014/main" id="{88C1B544-F9B8-1B85-1933-8E437575E6A6}"/>
                  </a:ext>
                </a:extLst>
              </p:cNvPr>
              <p:cNvSpPr/>
              <p:nvPr/>
            </p:nvSpPr>
            <p:spPr>
              <a:xfrm>
                <a:off x="1808023" y="3998361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45700" rIns="360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Bar chart </a:t>
                </a:r>
                <a:r>
                  <a:rPr lang="en-US" sz="9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(summary stats)</a:t>
                </a:r>
                <a:endParaRPr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7" name="Picture 146" descr="A graph showing a number of men and women&#10;&#10;Description automatically generated">
              <a:extLst>
                <a:ext uri="{FF2B5EF4-FFF2-40B4-BE49-F238E27FC236}">
                  <a16:creationId xmlns:a16="http://schemas.microsoft.com/office/drawing/2014/main" id="{CE353900-A0B2-F71D-6510-DF19AC59A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50" r="752"/>
            <a:stretch/>
          </p:blipFill>
          <p:spPr>
            <a:xfrm>
              <a:off x="10810495" y="3255187"/>
              <a:ext cx="933471" cy="769844"/>
            </a:xfrm>
            <a:prstGeom prst="rect">
              <a:avLst/>
            </a:prstGeom>
          </p:spPr>
        </p:pic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662EC3F-796C-3C99-2B24-55A5CEBC1EFE}"/>
              </a:ext>
            </a:extLst>
          </p:cNvPr>
          <p:cNvGrpSpPr/>
          <p:nvPr/>
        </p:nvGrpSpPr>
        <p:grpSpPr>
          <a:xfrm>
            <a:off x="5601845" y="2272234"/>
            <a:ext cx="280564" cy="2054788"/>
            <a:chOff x="5601845" y="2272234"/>
            <a:chExt cx="280564" cy="2054788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394C898-7D84-5D75-77D5-8CEEDB822892}"/>
                </a:ext>
              </a:extLst>
            </p:cNvPr>
            <p:cNvCxnSpPr>
              <a:cxnSpLocks/>
            </p:cNvCxnSpPr>
            <p:nvPr/>
          </p:nvCxnSpPr>
          <p:spPr>
            <a:xfrm>
              <a:off x="5710612" y="2273753"/>
              <a:ext cx="0" cy="2053269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00BDC02-9532-CC8C-EA86-141219108B0F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H="1">
              <a:off x="5717771" y="3287159"/>
              <a:ext cx="164638" cy="1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A333DF2-164D-E8D5-E256-AEA4FB1C96D2}"/>
                </a:ext>
              </a:extLst>
            </p:cNvPr>
            <p:cNvCxnSpPr>
              <a:cxnSpLocks/>
            </p:cNvCxnSpPr>
            <p:nvPr/>
          </p:nvCxnSpPr>
          <p:spPr>
            <a:xfrm>
              <a:off x="5601845" y="2272234"/>
              <a:ext cx="108766" cy="0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36285A5-8197-C1B4-01D9-456BA01C82C1}"/>
                </a:ext>
              </a:extLst>
            </p:cNvPr>
            <p:cNvCxnSpPr>
              <a:cxnSpLocks/>
            </p:cNvCxnSpPr>
            <p:nvPr/>
          </p:nvCxnSpPr>
          <p:spPr>
            <a:xfrm>
              <a:off x="5601845" y="4326444"/>
              <a:ext cx="108766" cy="0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6A96BDB-9AFA-20A5-D74C-238CBEC896BB}"/>
              </a:ext>
            </a:extLst>
          </p:cNvPr>
          <p:cNvGrpSpPr/>
          <p:nvPr/>
        </p:nvGrpSpPr>
        <p:grpSpPr>
          <a:xfrm>
            <a:off x="8588535" y="4628680"/>
            <a:ext cx="1047829" cy="1308353"/>
            <a:chOff x="8588535" y="4628680"/>
            <a:chExt cx="1047829" cy="1308353"/>
          </a:xfrm>
        </p:grpSpPr>
        <p:grpSp>
          <p:nvGrpSpPr>
            <p:cNvPr id="69" name="Google Shape;3833;g161404097fb_5_225">
              <a:extLst>
                <a:ext uri="{FF2B5EF4-FFF2-40B4-BE49-F238E27FC236}">
                  <a16:creationId xmlns:a16="http://schemas.microsoft.com/office/drawing/2014/main" id="{5763067A-C5A0-373E-09C7-D98756F3D262}"/>
                </a:ext>
              </a:extLst>
            </p:cNvPr>
            <p:cNvGrpSpPr/>
            <p:nvPr/>
          </p:nvGrpSpPr>
          <p:grpSpPr>
            <a:xfrm>
              <a:off x="8588535" y="4628680"/>
              <a:ext cx="1047829" cy="1308353"/>
              <a:chOff x="1808023" y="3997992"/>
              <a:chExt cx="2445000" cy="1459200"/>
            </a:xfrm>
          </p:grpSpPr>
          <p:sp>
            <p:nvSpPr>
              <p:cNvPr id="70" name="Google Shape;3834;g161404097fb_5_225">
                <a:extLst>
                  <a:ext uri="{FF2B5EF4-FFF2-40B4-BE49-F238E27FC236}">
                    <a16:creationId xmlns:a16="http://schemas.microsoft.com/office/drawing/2014/main" id="{7BF81661-2B95-1411-DD18-32555AD3068B}"/>
                  </a:ext>
                </a:extLst>
              </p:cNvPr>
              <p:cNvSpPr/>
              <p:nvPr/>
            </p:nvSpPr>
            <p:spPr>
              <a:xfrm>
                <a:off x="1808023" y="3997992"/>
                <a:ext cx="2445000" cy="145920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838;g161404097fb_5_225">
                <a:extLst>
                  <a:ext uri="{FF2B5EF4-FFF2-40B4-BE49-F238E27FC236}">
                    <a16:creationId xmlns:a16="http://schemas.microsoft.com/office/drawing/2014/main" id="{DFBB8794-DDBA-4083-6C5A-2B9FBB5360C1}"/>
                  </a:ext>
                </a:extLst>
              </p:cNvPr>
              <p:cNvSpPr/>
              <p:nvPr/>
            </p:nvSpPr>
            <p:spPr>
              <a:xfrm>
                <a:off x="1808023" y="3998361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45700" rIns="360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Stacked Bar Chart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1" name="Picture 150" descr="A graph showing the days of the week&#10;&#10;Description automatically generated">
              <a:extLst>
                <a:ext uri="{FF2B5EF4-FFF2-40B4-BE49-F238E27FC236}">
                  <a16:creationId xmlns:a16="http://schemas.microsoft.com/office/drawing/2014/main" id="{EBA2FAD1-FE80-1FB2-A224-A8D7F852B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501" y="5056986"/>
              <a:ext cx="957068" cy="834068"/>
            </a:xfrm>
            <a:prstGeom prst="rect">
              <a:avLst/>
            </a:prstGeom>
          </p:spPr>
        </p:pic>
        <p:pic>
          <p:nvPicPr>
            <p:cNvPr id="160" name="Picture 159" descr="A close-up of a sign&#10;&#10;Description automatically generated">
              <a:extLst>
                <a:ext uri="{FF2B5EF4-FFF2-40B4-BE49-F238E27FC236}">
                  <a16:creationId xmlns:a16="http://schemas.microsoft.com/office/drawing/2014/main" id="{26739565-224C-B222-7A9C-EC8BE896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9118" y="5045593"/>
              <a:ext cx="260184" cy="271012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082F597-DEB4-4564-2C53-41E5C1BAF1B2}"/>
              </a:ext>
            </a:extLst>
          </p:cNvPr>
          <p:cNvGrpSpPr/>
          <p:nvPr/>
        </p:nvGrpSpPr>
        <p:grpSpPr>
          <a:xfrm>
            <a:off x="9674760" y="4628680"/>
            <a:ext cx="1047829" cy="1308353"/>
            <a:chOff x="9674760" y="4628680"/>
            <a:chExt cx="1047829" cy="1308353"/>
          </a:xfrm>
        </p:grpSpPr>
        <p:grpSp>
          <p:nvGrpSpPr>
            <p:cNvPr id="72" name="Google Shape;3833;g161404097fb_5_225">
              <a:extLst>
                <a:ext uri="{FF2B5EF4-FFF2-40B4-BE49-F238E27FC236}">
                  <a16:creationId xmlns:a16="http://schemas.microsoft.com/office/drawing/2014/main" id="{D2D967EB-6FB6-D645-B27C-901C05ACBE39}"/>
                </a:ext>
              </a:extLst>
            </p:cNvPr>
            <p:cNvGrpSpPr/>
            <p:nvPr/>
          </p:nvGrpSpPr>
          <p:grpSpPr>
            <a:xfrm>
              <a:off x="9674760" y="4628680"/>
              <a:ext cx="1047829" cy="1308353"/>
              <a:chOff x="1808023" y="3997992"/>
              <a:chExt cx="2445000" cy="1459200"/>
            </a:xfrm>
          </p:grpSpPr>
          <p:sp>
            <p:nvSpPr>
              <p:cNvPr id="73" name="Google Shape;3834;g161404097fb_5_225">
                <a:extLst>
                  <a:ext uri="{FF2B5EF4-FFF2-40B4-BE49-F238E27FC236}">
                    <a16:creationId xmlns:a16="http://schemas.microsoft.com/office/drawing/2014/main" id="{EBB07063-8484-A755-1A5B-8A5BA89C5D42}"/>
                  </a:ext>
                </a:extLst>
              </p:cNvPr>
              <p:cNvSpPr/>
              <p:nvPr/>
            </p:nvSpPr>
            <p:spPr>
              <a:xfrm>
                <a:off x="1808023" y="3997992"/>
                <a:ext cx="2445000" cy="145920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3838;g161404097fb_5_225">
                <a:extLst>
                  <a:ext uri="{FF2B5EF4-FFF2-40B4-BE49-F238E27FC236}">
                    <a16:creationId xmlns:a16="http://schemas.microsoft.com/office/drawing/2014/main" id="{AEE51820-EB33-D29F-ADB6-EBF10F298870}"/>
                  </a:ext>
                </a:extLst>
              </p:cNvPr>
              <p:cNvSpPr/>
              <p:nvPr/>
            </p:nvSpPr>
            <p:spPr>
              <a:xfrm>
                <a:off x="1808023" y="3998361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45700" rIns="360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Grouped Bar Chart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9" name="Picture 148" descr="A graph showing the days of the week&#10;&#10;Description automatically generated">
              <a:extLst>
                <a:ext uri="{FF2B5EF4-FFF2-40B4-BE49-F238E27FC236}">
                  <a16:creationId xmlns:a16="http://schemas.microsoft.com/office/drawing/2014/main" id="{4A2E42CF-4AB0-B1CC-4C83-63C619963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642"/>
            <a:stretch/>
          </p:blipFill>
          <p:spPr>
            <a:xfrm>
              <a:off x="9735340" y="5058018"/>
              <a:ext cx="926669" cy="833036"/>
            </a:xfrm>
            <a:prstGeom prst="rect">
              <a:avLst/>
            </a:prstGeom>
          </p:spPr>
        </p:pic>
        <p:pic>
          <p:nvPicPr>
            <p:cNvPr id="161" name="Picture 160" descr="A close-up of a sign&#10;&#10;Description automatically generated">
              <a:extLst>
                <a:ext uri="{FF2B5EF4-FFF2-40B4-BE49-F238E27FC236}">
                  <a16:creationId xmlns:a16="http://schemas.microsoft.com/office/drawing/2014/main" id="{E9DD1446-95AE-F381-1606-3863B0EB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733" y="5045593"/>
              <a:ext cx="260184" cy="271012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BA56747-7687-6EF7-FDAD-11CB33F9B41B}"/>
              </a:ext>
            </a:extLst>
          </p:cNvPr>
          <p:cNvGrpSpPr/>
          <p:nvPr/>
        </p:nvGrpSpPr>
        <p:grpSpPr>
          <a:xfrm>
            <a:off x="10755525" y="4628679"/>
            <a:ext cx="1047829" cy="1308353"/>
            <a:chOff x="10755525" y="4628679"/>
            <a:chExt cx="1047829" cy="1308353"/>
          </a:xfrm>
        </p:grpSpPr>
        <p:grpSp>
          <p:nvGrpSpPr>
            <p:cNvPr id="152" name="Google Shape;3833;g161404097fb_5_225">
              <a:extLst>
                <a:ext uri="{FF2B5EF4-FFF2-40B4-BE49-F238E27FC236}">
                  <a16:creationId xmlns:a16="http://schemas.microsoft.com/office/drawing/2014/main" id="{63CB4FC6-9A77-2156-D8EF-B166DC7061BE}"/>
                </a:ext>
              </a:extLst>
            </p:cNvPr>
            <p:cNvGrpSpPr/>
            <p:nvPr/>
          </p:nvGrpSpPr>
          <p:grpSpPr>
            <a:xfrm>
              <a:off x="10755525" y="4628679"/>
              <a:ext cx="1047829" cy="1308353"/>
              <a:chOff x="1808023" y="3997992"/>
              <a:chExt cx="2445000" cy="1459200"/>
            </a:xfrm>
          </p:grpSpPr>
          <p:sp>
            <p:nvSpPr>
              <p:cNvPr id="153" name="Google Shape;3834;g161404097fb_5_225">
                <a:extLst>
                  <a:ext uri="{FF2B5EF4-FFF2-40B4-BE49-F238E27FC236}">
                    <a16:creationId xmlns:a16="http://schemas.microsoft.com/office/drawing/2014/main" id="{DAD799D4-E6BC-67D5-66B6-7075717C1571}"/>
                  </a:ext>
                </a:extLst>
              </p:cNvPr>
              <p:cNvSpPr/>
              <p:nvPr/>
            </p:nvSpPr>
            <p:spPr>
              <a:xfrm>
                <a:off x="1808023" y="3997992"/>
                <a:ext cx="2445000" cy="145920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3838;g161404097fb_5_225">
                <a:extLst>
                  <a:ext uri="{FF2B5EF4-FFF2-40B4-BE49-F238E27FC236}">
                    <a16:creationId xmlns:a16="http://schemas.microsoft.com/office/drawing/2014/main" id="{2F386495-E53A-4835-7696-2C4703B13B88}"/>
                  </a:ext>
                </a:extLst>
              </p:cNvPr>
              <p:cNvSpPr/>
              <p:nvPr/>
            </p:nvSpPr>
            <p:spPr>
              <a:xfrm>
                <a:off x="1808023" y="3998361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Percent-stacked bar Chart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9" name="Picture 158" descr="A graph of days and days of the week&#10;&#10;Description automatically generated">
              <a:extLst>
                <a:ext uri="{FF2B5EF4-FFF2-40B4-BE49-F238E27FC236}">
                  <a16:creationId xmlns:a16="http://schemas.microsoft.com/office/drawing/2014/main" id="{D871A329-7EE4-0D2B-4245-29F30A9BE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9274" y="5150769"/>
              <a:ext cx="926669" cy="765540"/>
            </a:xfrm>
            <a:prstGeom prst="rect">
              <a:avLst/>
            </a:prstGeom>
          </p:spPr>
        </p:pic>
        <p:pic>
          <p:nvPicPr>
            <p:cNvPr id="162" name="Picture 161" descr="A close-up of a sign&#10;&#10;Description automatically generated">
              <a:extLst>
                <a:ext uri="{FF2B5EF4-FFF2-40B4-BE49-F238E27FC236}">
                  <a16:creationId xmlns:a16="http://schemas.microsoft.com/office/drawing/2014/main" id="{06BBD976-AA1B-C202-34DE-6A73B3829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7220" y="5050674"/>
              <a:ext cx="179942" cy="187431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20BD767-AF73-F685-453B-5D691F4DE6EC}"/>
              </a:ext>
            </a:extLst>
          </p:cNvPr>
          <p:cNvGrpSpPr/>
          <p:nvPr/>
        </p:nvGrpSpPr>
        <p:grpSpPr>
          <a:xfrm>
            <a:off x="3116150" y="3640109"/>
            <a:ext cx="1047829" cy="1300740"/>
            <a:chOff x="3116150" y="3640109"/>
            <a:chExt cx="1047829" cy="1300740"/>
          </a:xfrm>
        </p:grpSpPr>
        <p:grpSp>
          <p:nvGrpSpPr>
            <p:cNvPr id="163" name="Google Shape;3833;g161404097fb_5_225">
              <a:extLst>
                <a:ext uri="{FF2B5EF4-FFF2-40B4-BE49-F238E27FC236}">
                  <a16:creationId xmlns:a16="http://schemas.microsoft.com/office/drawing/2014/main" id="{26F64A5F-B9E5-26D5-F3C3-77D5B516CECC}"/>
                </a:ext>
              </a:extLst>
            </p:cNvPr>
            <p:cNvGrpSpPr/>
            <p:nvPr/>
          </p:nvGrpSpPr>
          <p:grpSpPr>
            <a:xfrm>
              <a:off x="3116150" y="3640109"/>
              <a:ext cx="1047829" cy="1300740"/>
              <a:chOff x="1808023" y="3997991"/>
              <a:chExt cx="2445000" cy="1450710"/>
            </a:xfrm>
          </p:grpSpPr>
          <p:sp>
            <p:nvSpPr>
              <p:cNvPr id="164" name="Google Shape;3834;g161404097fb_5_225">
                <a:extLst>
                  <a:ext uri="{FF2B5EF4-FFF2-40B4-BE49-F238E27FC236}">
                    <a16:creationId xmlns:a16="http://schemas.microsoft.com/office/drawing/2014/main" id="{46814BA8-9745-FBDA-BC9B-55D1CCD2543B}"/>
                  </a:ext>
                </a:extLst>
              </p:cNvPr>
              <p:cNvSpPr/>
              <p:nvPr/>
            </p:nvSpPr>
            <p:spPr>
              <a:xfrm>
                <a:off x="1808023" y="3997991"/>
                <a:ext cx="2445000" cy="1450710"/>
              </a:xfrm>
              <a:prstGeom prst="roundRect">
                <a:avLst>
                  <a:gd name="adj" fmla="val 6053"/>
                </a:avLst>
              </a:prstGeom>
              <a:noFill/>
              <a:ln w="19050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3838;g161404097fb_5_225">
                <a:extLst>
                  <a:ext uri="{FF2B5EF4-FFF2-40B4-BE49-F238E27FC236}">
                    <a16:creationId xmlns:a16="http://schemas.microsoft.com/office/drawing/2014/main" id="{A1C8D137-693D-FC4F-2E38-D7F5685334BB}"/>
                  </a:ext>
                </a:extLst>
              </p:cNvPr>
              <p:cNvSpPr/>
              <p:nvPr/>
            </p:nvSpPr>
            <p:spPr>
              <a:xfrm>
                <a:off x="1808023" y="3998360"/>
                <a:ext cx="2445000" cy="427191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 w="10775" cap="flat" cmpd="sng">
                <a:solidFill>
                  <a:srgbClr val="4EA4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45700" rIns="360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Pie Chart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8" name="Picture 167" descr="A blue and yellow pie chart&#10;&#10;Description automatically generated">
              <a:extLst>
                <a:ext uri="{FF2B5EF4-FFF2-40B4-BE49-F238E27FC236}">
                  <a16:creationId xmlns:a16="http://schemas.microsoft.com/office/drawing/2014/main" id="{143218DD-DB0F-5E38-801C-53136D142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1" t="4056" r="6077" b="5044"/>
            <a:stretch/>
          </p:blipFill>
          <p:spPr>
            <a:xfrm>
              <a:off x="3332970" y="4229591"/>
              <a:ext cx="493040" cy="511450"/>
            </a:xfrm>
            <a:prstGeom prst="rect">
              <a:avLst/>
            </a:prstGeom>
          </p:spPr>
        </p:pic>
        <p:pic>
          <p:nvPicPr>
            <p:cNvPr id="169" name="Picture 168" descr="A close-up of a sign&#10;&#10;Description automatically generated">
              <a:extLst>
                <a:ext uri="{FF2B5EF4-FFF2-40B4-BE49-F238E27FC236}">
                  <a16:creationId xmlns:a16="http://schemas.microsoft.com/office/drawing/2014/main" id="{28A02504-BA61-823F-F3D1-4A2C33D59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803" y="4066127"/>
              <a:ext cx="260184" cy="271012"/>
            </a:xfrm>
            <a:prstGeom prst="rect">
              <a:avLst/>
            </a:prstGeom>
          </p:spPr>
        </p:pic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F931E794-53CD-70D4-C6C8-51347090BBD5}"/>
              </a:ext>
            </a:extLst>
          </p:cNvPr>
          <p:cNvSpPr txBox="1"/>
          <p:nvPr/>
        </p:nvSpPr>
        <p:spPr>
          <a:xfrm>
            <a:off x="2953179" y="1149386"/>
            <a:ext cx="321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What is the distribution of tips?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C9D3646-AA6A-3999-23D6-D5B8C13E3CE6}"/>
              </a:ext>
            </a:extLst>
          </p:cNvPr>
          <p:cNvSpPr txBox="1"/>
          <p:nvPr/>
        </p:nvSpPr>
        <p:spPr>
          <a:xfrm>
            <a:off x="2842010" y="4975878"/>
            <a:ext cx="314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Are there more male or female diners?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09A18EB-F648-23DF-8B09-5C8271FAA0FD}"/>
              </a:ext>
            </a:extLst>
          </p:cNvPr>
          <p:cNvSpPr txBox="1"/>
          <p:nvPr/>
        </p:nvSpPr>
        <p:spPr>
          <a:xfrm>
            <a:off x="8498699" y="721873"/>
            <a:ext cx="383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•Does tip amount go up with bill amount?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B5C6D36-264C-2BF7-266D-26FCB1D8F96C}"/>
              </a:ext>
            </a:extLst>
          </p:cNvPr>
          <p:cNvSpPr txBox="1"/>
          <p:nvPr/>
        </p:nvSpPr>
        <p:spPr>
          <a:xfrm>
            <a:off x="8525493" y="2428915"/>
            <a:ext cx="2302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Which sex tips more?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D29A2F3-1B96-6215-4682-EDC009D5B544}"/>
              </a:ext>
            </a:extLst>
          </p:cNvPr>
          <p:cNvSpPr txBox="1"/>
          <p:nvPr/>
        </p:nvSpPr>
        <p:spPr>
          <a:xfrm>
            <a:off x="8498699" y="4273680"/>
            <a:ext cx="3848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How does sex ratio differ by day of week?</a:t>
            </a:r>
            <a:endParaRPr lang="en-US" sz="1400" dirty="0"/>
          </a:p>
        </p:txBody>
      </p:sp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2DC5A70A-18B7-5ED3-3F30-0D3047159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22640"/>
              </p:ext>
            </p:extLst>
          </p:nvPr>
        </p:nvGraphicFramePr>
        <p:xfrm>
          <a:off x="123623" y="2360034"/>
          <a:ext cx="2509420" cy="388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247">
                  <a:extLst>
                    <a:ext uri="{9D8B030D-6E8A-4147-A177-3AD203B41FA5}">
                      <a16:colId xmlns:a16="http://schemas.microsoft.com/office/drawing/2014/main" val="253683931"/>
                    </a:ext>
                  </a:extLst>
                </a:gridCol>
                <a:gridCol w="538790">
                  <a:extLst>
                    <a:ext uri="{9D8B030D-6E8A-4147-A177-3AD203B41FA5}">
                      <a16:colId xmlns:a16="http://schemas.microsoft.com/office/drawing/2014/main" val="696085759"/>
                    </a:ext>
                  </a:extLst>
                </a:gridCol>
                <a:gridCol w="643072">
                  <a:extLst>
                    <a:ext uri="{9D8B030D-6E8A-4147-A177-3AD203B41FA5}">
                      <a16:colId xmlns:a16="http://schemas.microsoft.com/office/drawing/2014/main" val="276939508"/>
                    </a:ext>
                  </a:extLst>
                </a:gridCol>
                <a:gridCol w="608311">
                  <a:extLst>
                    <a:ext uri="{9D8B030D-6E8A-4147-A177-3AD203B41FA5}">
                      <a16:colId xmlns:a16="http://schemas.microsoft.com/office/drawing/2014/main" val="3352263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sz="1200" dirty="0"/>
                        <a:t>total_bill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tip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sex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day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64815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16.99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1.01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Female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579970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10.34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1.66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366297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21.01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3.5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325733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23.68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3.31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113691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24.59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3.61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Female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Sun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55356896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17.82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1.75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Sat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446285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18.78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3.0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Female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Thur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039395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…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…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…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…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57553826"/>
                  </a:ext>
                </a:extLst>
              </a:tr>
            </a:tbl>
          </a:graphicData>
        </a:graphic>
      </p:graphicFrame>
      <p:pic>
        <p:nvPicPr>
          <p:cNvPr id="181" name="Picture 180" descr="A waiter carrying a tray of drinks&#10;&#10;Description automatically generated">
            <a:extLst>
              <a:ext uri="{FF2B5EF4-FFF2-40B4-BE49-F238E27FC236}">
                <a16:creationId xmlns:a16="http://schemas.microsoft.com/office/drawing/2014/main" id="{261F78CB-6729-D578-177A-A6AA41F08A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8" y="1026795"/>
            <a:ext cx="1828200" cy="1226184"/>
          </a:xfrm>
          <a:prstGeom prst="rect">
            <a:avLst/>
          </a:prstGeom>
        </p:spPr>
      </p:pic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7585EF9-32D3-ACD8-04FD-7C01508B08E0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itle 2">
            <a:extLst>
              <a:ext uri="{FF2B5EF4-FFF2-40B4-BE49-F238E27FC236}">
                <a16:creationId xmlns:a16="http://schemas.microsoft.com/office/drawing/2014/main" id="{F53D8153-94D0-55FC-F3E9-158C56079283}"/>
              </a:ext>
            </a:extLst>
          </p:cNvPr>
          <p:cNvSpPr txBox="1">
            <a:spLocks/>
          </p:cNvSpPr>
          <p:nvPr/>
        </p:nvSpPr>
        <p:spPr>
          <a:xfrm>
            <a:off x="312234" y="222805"/>
            <a:ext cx="1127016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2400" dirty="0"/>
              <a:t>A simple (and limited) data viz taxonomy with the tips dataset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159336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55" grpId="0"/>
      <p:bldP spid="59" grpId="0"/>
      <p:bldP spid="78" grpId="0"/>
      <p:bldP spid="90" grpId="0"/>
      <p:bldP spid="50" grpId="0"/>
      <p:bldP spid="170" grpId="0"/>
      <p:bldP spid="172" grpId="0"/>
      <p:bldP spid="173" grpId="0"/>
      <p:bldP spid="175" grpId="0"/>
      <p:bldP spid="1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D328-C3CE-66E8-0DC0-3D002B136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24D6019-C4AE-98FB-9F2F-CC4BFBBF8035}"/>
              </a:ext>
            </a:extLst>
          </p:cNvPr>
          <p:cNvGrpSpPr/>
          <p:nvPr/>
        </p:nvGrpSpPr>
        <p:grpSpPr>
          <a:xfrm>
            <a:off x="3646810" y="2251788"/>
            <a:ext cx="8545190" cy="4347758"/>
            <a:chOff x="3172078" y="2128692"/>
            <a:chExt cx="8957884" cy="464667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F3D713-C15E-EBA1-B3E5-A15771B6AD64}"/>
                </a:ext>
              </a:extLst>
            </p:cNvPr>
            <p:cNvSpPr/>
            <p:nvPr/>
          </p:nvSpPr>
          <p:spPr>
            <a:xfrm>
              <a:off x="3172078" y="2128692"/>
              <a:ext cx="8957884" cy="4646677"/>
            </a:xfrm>
            <a:prstGeom prst="roundRect">
              <a:avLst>
                <a:gd name="adj" fmla="val 1282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Google Shape;3848;g161404097fb_5_225">
              <a:extLst>
                <a:ext uri="{FF2B5EF4-FFF2-40B4-BE49-F238E27FC236}">
                  <a16:creationId xmlns:a16="http://schemas.microsoft.com/office/drawing/2014/main" id="{545D8D4A-5078-D859-5523-565114BF72ED}"/>
                </a:ext>
              </a:extLst>
            </p:cNvPr>
            <p:cNvSpPr/>
            <p:nvPr/>
          </p:nvSpPr>
          <p:spPr>
            <a:xfrm>
              <a:off x="5920700" y="4207573"/>
              <a:ext cx="1002783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One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sp>
          <p:nvSpPr>
            <p:cNvPr id="46" name="Google Shape;3848;g161404097fb_5_225">
              <a:extLst>
                <a:ext uri="{FF2B5EF4-FFF2-40B4-BE49-F238E27FC236}">
                  <a16:creationId xmlns:a16="http://schemas.microsoft.com/office/drawing/2014/main" id="{8BE1B7B3-FE91-16A4-A972-61A5C6A481C6}"/>
                </a:ext>
              </a:extLst>
            </p:cNvPr>
            <p:cNvSpPr/>
            <p:nvPr/>
          </p:nvSpPr>
          <p:spPr>
            <a:xfrm>
              <a:off x="5297584" y="5462552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5" name="Google Shape;3848;g161404097fb_5_225">
              <a:extLst>
                <a:ext uri="{FF2B5EF4-FFF2-40B4-BE49-F238E27FC236}">
                  <a16:creationId xmlns:a16="http://schemas.microsoft.com/office/drawing/2014/main" id="{15FD300F-7866-3206-306E-02B60E5DF953}"/>
                </a:ext>
              </a:extLst>
            </p:cNvPr>
            <p:cNvSpPr/>
            <p:nvPr/>
          </p:nvSpPr>
          <p:spPr>
            <a:xfrm>
              <a:off x="7827517" y="2593920"/>
              <a:ext cx="883211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vs 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9" name="Google Shape;3848;g161404097fb_5_225">
              <a:extLst>
                <a:ext uri="{FF2B5EF4-FFF2-40B4-BE49-F238E27FC236}">
                  <a16:creationId xmlns:a16="http://schemas.microsoft.com/office/drawing/2014/main" id="{DE305AD9-2E26-EE9B-AB5C-6C6D08898755}"/>
                </a:ext>
              </a:extLst>
            </p:cNvPr>
            <p:cNvSpPr/>
            <p:nvPr/>
          </p:nvSpPr>
          <p:spPr>
            <a:xfrm>
              <a:off x="7845926" y="4094601"/>
              <a:ext cx="99702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78" name="Google Shape;3848;g161404097fb_5_225">
              <a:extLst>
                <a:ext uri="{FF2B5EF4-FFF2-40B4-BE49-F238E27FC236}">
                  <a16:creationId xmlns:a16="http://schemas.microsoft.com/office/drawing/2014/main" id="{313507D0-F36B-EABF-490B-59C1B7DAAFCD}"/>
                </a:ext>
              </a:extLst>
            </p:cNvPr>
            <p:cNvSpPr/>
            <p:nvPr/>
          </p:nvSpPr>
          <p:spPr>
            <a:xfrm>
              <a:off x="7818417" y="5686891"/>
              <a:ext cx="1047829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 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90" name="Google Shape;3848;g161404097fb_5_225">
              <a:extLst>
                <a:ext uri="{FF2B5EF4-FFF2-40B4-BE49-F238E27FC236}">
                  <a16:creationId xmlns:a16="http://schemas.microsoft.com/office/drawing/2014/main" id="{C6AA9D54-3E9E-3195-B069-FDB1FC33C251}"/>
                </a:ext>
              </a:extLst>
            </p:cNvPr>
            <p:cNvSpPr/>
            <p:nvPr/>
          </p:nvSpPr>
          <p:spPr>
            <a:xfrm>
              <a:off x="5279160" y="2993305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0" name="Google Shape;3848;g161404097fb_5_225">
              <a:extLst>
                <a:ext uri="{FF2B5EF4-FFF2-40B4-BE49-F238E27FC236}">
                  <a16:creationId xmlns:a16="http://schemas.microsoft.com/office/drawing/2014/main" id="{92CABCB5-0CF5-D3C4-93B8-FB3D1F9ADEEC}"/>
                </a:ext>
              </a:extLst>
            </p:cNvPr>
            <p:cNvSpPr/>
            <p:nvPr/>
          </p:nvSpPr>
          <p:spPr>
            <a:xfrm>
              <a:off x="6960730" y="4228638"/>
              <a:ext cx="930377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Two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sym typeface="Avenir"/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452A1F8-C8B3-2500-2CE2-7D59EC3E7FE7}"/>
                </a:ext>
              </a:extLst>
            </p:cNvPr>
            <p:cNvGrpSpPr/>
            <p:nvPr/>
          </p:nvGrpSpPr>
          <p:grpSpPr>
            <a:xfrm>
              <a:off x="6682457" y="4279979"/>
              <a:ext cx="435008" cy="241065"/>
              <a:chOff x="6479528" y="3179478"/>
              <a:chExt cx="435008" cy="24106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97A2C9F-E33B-7919-8455-B72E954497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9528" y="3296485"/>
                <a:ext cx="435008" cy="275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C073DCD-7256-9F40-1278-DFB351F8D8AB}"/>
                  </a:ext>
                </a:extLst>
              </p:cNvPr>
              <p:cNvSpPr/>
              <p:nvPr/>
            </p:nvSpPr>
            <p:spPr>
              <a:xfrm>
                <a:off x="6590400" y="3179478"/>
                <a:ext cx="212581" cy="24106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4EA4A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634A72F-B299-45F2-F847-ADFBFD197689}"/>
                </a:ext>
              </a:extLst>
            </p:cNvPr>
            <p:cNvGrpSpPr/>
            <p:nvPr/>
          </p:nvGrpSpPr>
          <p:grpSpPr>
            <a:xfrm>
              <a:off x="7711365" y="2878877"/>
              <a:ext cx="291428" cy="3145407"/>
              <a:chOff x="7508436" y="1474456"/>
              <a:chExt cx="291428" cy="373463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E7E6762-41F0-456A-C5A0-D10E56AC2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5923"/>
                <a:ext cx="25404" cy="373276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3D42B0C-6952-9BBE-C439-874A608D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436" y="3308225"/>
                <a:ext cx="163425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2CEC553-5DA9-BB74-2F8F-C02B00B0C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445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8421D23-CB8B-E854-8F73-1BE6EF0F9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221" y="520908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37DB8C0-51B6-A799-D4A9-3AE4067EE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1862" y="3310040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7DD203E6-2334-4C2E-572E-BAAFBF0E262D}"/>
                </a:ext>
              </a:extLst>
            </p:cNvPr>
            <p:cNvGrpSpPr/>
            <p:nvPr/>
          </p:nvGrpSpPr>
          <p:grpSpPr>
            <a:xfrm>
              <a:off x="8800564" y="2345551"/>
              <a:ext cx="1047829" cy="1308353"/>
              <a:chOff x="8588535" y="888265"/>
              <a:chExt cx="1047829" cy="1308353"/>
            </a:xfrm>
          </p:grpSpPr>
          <p:grpSp>
            <p:nvGrpSpPr>
              <p:cNvPr id="56" name="Google Shape;3833;g161404097fb_5_225">
                <a:extLst>
                  <a:ext uri="{FF2B5EF4-FFF2-40B4-BE49-F238E27FC236}">
                    <a16:creationId xmlns:a16="http://schemas.microsoft.com/office/drawing/2014/main" id="{62E70808-A5F2-A4BF-B6DC-3DDAEF0C8D9B}"/>
                  </a:ext>
                </a:extLst>
              </p:cNvPr>
              <p:cNvGrpSpPr/>
              <p:nvPr/>
            </p:nvGrpSpPr>
            <p:grpSpPr>
              <a:xfrm>
                <a:off x="8588535" y="88826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7" name="Google Shape;3834;g161404097fb_5_225">
                  <a:extLst>
                    <a:ext uri="{FF2B5EF4-FFF2-40B4-BE49-F238E27FC236}">
                      <a16:creationId xmlns:a16="http://schemas.microsoft.com/office/drawing/2014/main" id="{FC7325D0-5D60-2BD7-7069-9B1BDBC0506C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3838;g161404097fb_5_225">
                  <a:extLst>
                    <a:ext uri="{FF2B5EF4-FFF2-40B4-BE49-F238E27FC236}">
                      <a16:creationId xmlns:a16="http://schemas.microsoft.com/office/drawing/2014/main" id="{3DC0E818-8937-BBC6-11E6-D2D69EEFF7FD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Scatterplot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7" name="Picture 126" descr="A graph with numbers and dots&#10;&#10;Description automatically generated">
                <a:extLst>
                  <a:ext uri="{FF2B5EF4-FFF2-40B4-BE49-F238E27FC236}">
                    <a16:creationId xmlns:a16="http://schemas.microsoft.com/office/drawing/2014/main" id="{C8F9F554-0331-3ED4-5ABA-61CFACC4E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61" r="8949"/>
              <a:stretch/>
            </p:blipFill>
            <p:spPr>
              <a:xfrm>
                <a:off x="8646567" y="1347720"/>
                <a:ext cx="893036" cy="788417"/>
              </a:xfrm>
              <a:prstGeom prst="rect">
                <a:avLst/>
              </a:prstGeom>
            </p:spPr>
          </p:pic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6A91F74B-1476-169E-4B9A-EBC17147B12F}"/>
                </a:ext>
              </a:extLst>
            </p:cNvPr>
            <p:cNvGrpSpPr/>
            <p:nvPr/>
          </p:nvGrpSpPr>
          <p:grpSpPr>
            <a:xfrm>
              <a:off x="4411930" y="2623658"/>
              <a:ext cx="1047829" cy="1308353"/>
              <a:chOff x="4209001" y="1523157"/>
              <a:chExt cx="1047829" cy="1308353"/>
            </a:xfrm>
          </p:grpSpPr>
          <p:grpSp>
            <p:nvGrpSpPr>
              <p:cNvPr id="4" name="Google Shape;3833;g161404097fb_5_225">
                <a:extLst>
                  <a:ext uri="{FF2B5EF4-FFF2-40B4-BE49-F238E27FC236}">
                    <a16:creationId xmlns:a16="http://schemas.microsoft.com/office/drawing/2014/main" id="{B00E9638-5BE0-D98D-08E0-42F05FE970C5}"/>
                  </a:ext>
                </a:extLst>
              </p:cNvPr>
              <p:cNvGrpSpPr/>
              <p:nvPr/>
            </p:nvGrpSpPr>
            <p:grpSpPr>
              <a:xfrm>
                <a:off x="420900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" name="Google Shape;3834;g161404097fb_5_225">
                  <a:extLst>
                    <a:ext uri="{FF2B5EF4-FFF2-40B4-BE49-F238E27FC236}">
                      <a16:creationId xmlns:a16="http://schemas.microsoft.com/office/drawing/2014/main" id="{A348ABD0-9C91-4BCF-7E4F-C739DDEEE19D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" name="Google Shape;3838;g161404097fb_5_225">
                  <a:extLst>
                    <a:ext uri="{FF2B5EF4-FFF2-40B4-BE49-F238E27FC236}">
                      <a16:creationId xmlns:a16="http://schemas.microsoft.com/office/drawing/2014/main" id="{8C8E7011-1E8E-EA74-F471-E409A8B81F2D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Histogram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9" name="Picture 128" descr="A graph showing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6B23CD3F-9D30-DD49-0745-5E71DF89C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29"/>
              <a:stretch/>
            </p:blipFill>
            <p:spPr>
              <a:xfrm>
                <a:off x="4259892" y="1988425"/>
                <a:ext cx="946576" cy="774313"/>
              </a:xfrm>
              <a:prstGeom prst="rect">
                <a:avLst/>
              </a:prstGeom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202620D-449D-6D96-9F83-B5967973354E}"/>
                </a:ext>
              </a:extLst>
            </p:cNvPr>
            <p:cNvGrpSpPr/>
            <p:nvPr/>
          </p:nvGrpSpPr>
          <p:grpSpPr>
            <a:xfrm>
              <a:off x="4411930" y="4747547"/>
              <a:ext cx="1047829" cy="1300740"/>
              <a:chOff x="4209001" y="3647046"/>
              <a:chExt cx="1047829" cy="1300740"/>
            </a:xfrm>
          </p:grpSpPr>
          <p:grpSp>
            <p:nvGrpSpPr>
              <p:cNvPr id="10" name="Google Shape;3833;g161404097fb_5_225">
                <a:extLst>
                  <a:ext uri="{FF2B5EF4-FFF2-40B4-BE49-F238E27FC236}">
                    <a16:creationId xmlns:a16="http://schemas.microsoft.com/office/drawing/2014/main" id="{EEC397C8-45B6-65F5-506A-5B23EE703A88}"/>
                  </a:ext>
                </a:extLst>
              </p:cNvPr>
              <p:cNvGrpSpPr/>
              <p:nvPr/>
            </p:nvGrpSpPr>
            <p:grpSpPr>
              <a:xfrm>
                <a:off x="4209001" y="3647046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1" name="Google Shape;3834;g161404097fb_5_225">
                  <a:extLst>
                    <a:ext uri="{FF2B5EF4-FFF2-40B4-BE49-F238E27FC236}">
                      <a16:creationId xmlns:a16="http://schemas.microsoft.com/office/drawing/2014/main" id="{62048811-4CC6-B0F7-38B2-72162117257D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3838;g161404097fb_5_225">
                  <a:extLst>
                    <a:ext uri="{FF2B5EF4-FFF2-40B4-BE49-F238E27FC236}">
                      <a16:creationId xmlns:a16="http://schemas.microsoft.com/office/drawing/2014/main" id="{93AB3CC4-040D-2B85-F21C-7C18CFEE9D17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3" name="Picture 132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49653683-F5DB-8F31-DF5B-2C2EE6506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805" y="4037387"/>
                <a:ext cx="959431" cy="886396"/>
              </a:xfrm>
              <a:prstGeom prst="rect">
                <a:avLst/>
              </a:prstGeom>
            </p:spPr>
          </p:pic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6CBE919-68E6-1287-CF28-43F1F99F2593}"/>
                </a:ext>
              </a:extLst>
            </p:cNvPr>
            <p:cNvGrpSpPr/>
            <p:nvPr/>
          </p:nvGrpSpPr>
          <p:grpSpPr>
            <a:xfrm>
              <a:off x="3312380" y="2623658"/>
              <a:ext cx="1047829" cy="1308353"/>
              <a:chOff x="3109451" y="1523157"/>
              <a:chExt cx="1047829" cy="1308353"/>
            </a:xfrm>
          </p:grpSpPr>
          <p:grpSp>
            <p:nvGrpSpPr>
              <p:cNvPr id="52" name="Google Shape;3833;g161404097fb_5_225">
                <a:extLst>
                  <a:ext uri="{FF2B5EF4-FFF2-40B4-BE49-F238E27FC236}">
                    <a16:creationId xmlns:a16="http://schemas.microsoft.com/office/drawing/2014/main" id="{4F507BA0-F27C-F1A3-EE52-32EF8A623B10}"/>
                  </a:ext>
                </a:extLst>
              </p:cNvPr>
              <p:cNvGrpSpPr/>
              <p:nvPr/>
            </p:nvGrpSpPr>
            <p:grpSpPr>
              <a:xfrm>
                <a:off x="310945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3" name="Google Shape;3834;g161404097fb_5_225">
                  <a:extLst>
                    <a:ext uri="{FF2B5EF4-FFF2-40B4-BE49-F238E27FC236}">
                      <a16:creationId xmlns:a16="http://schemas.microsoft.com/office/drawing/2014/main" id="{5779E765-4DDB-ECBC-D31C-0AB02A85F85C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3838;g161404097fb_5_225">
                  <a:extLst>
                    <a:ext uri="{FF2B5EF4-FFF2-40B4-BE49-F238E27FC236}">
                      <a16:creationId xmlns:a16="http://schemas.microsoft.com/office/drawing/2014/main" id="{1CC06834-195C-B09A-C15D-BDC6F80C6D84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5" name="Picture 134" descr="A diagram of a graph&#10;&#10;Description automatically generated">
                <a:extLst>
                  <a:ext uri="{FF2B5EF4-FFF2-40B4-BE49-F238E27FC236}">
                    <a16:creationId xmlns:a16="http://schemas.microsoft.com/office/drawing/2014/main" id="{D99948F6-A7C0-F4B2-0FDA-B3BB0C92C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0052" y="1984361"/>
                <a:ext cx="1002352" cy="778377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9958978-F827-9B21-853C-F3D0F61FE795}"/>
                </a:ext>
              </a:extLst>
            </p:cNvPr>
            <p:cNvGrpSpPr/>
            <p:nvPr/>
          </p:nvGrpSpPr>
          <p:grpSpPr>
            <a:xfrm>
              <a:off x="8791464" y="3902756"/>
              <a:ext cx="1047829" cy="1308353"/>
              <a:chOff x="8588535" y="2802255"/>
              <a:chExt cx="1047829" cy="1308353"/>
            </a:xfrm>
          </p:grpSpPr>
          <p:grpSp>
            <p:nvGrpSpPr>
              <p:cNvPr id="60" name="Google Shape;3833;g161404097fb_5_225">
                <a:extLst>
                  <a:ext uri="{FF2B5EF4-FFF2-40B4-BE49-F238E27FC236}">
                    <a16:creationId xmlns:a16="http://schemas.microsoft.com/office/drawing/2014/main" id="{4A140608-D58B-5BAD-8FB0-68ECA8BAE409}"/>
                  </a:ext>
                </a:extLst>
              </p:cNvPr>
              <p:cNvGrpSpPr/>
              <p:nvPr/>
            </p:nvGrpSpPr>
            <p:grpSpPr>
              <a:xfrm>
                <a:off x="8588535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1" name="Google Shape;3834;g161404097fb_5_225">
                  <a:extLst>
                    <a:ext uri="{FF2B5EF4-FFF2-40B4-BE49-F238E27FC236}">
                      <a16:creationId xmlns:a16="http://schemas.microsoft.com/office/drawing/2014/main" id="{D4AE9747-EDA4-EB58-4A52-675DBAF1C4BB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3838;g161404097fb_5_225">
                  <a:extLst>
                    <a:ext uri="{FF2B5EF4-FFF2-40B4-BE49-F238E27FC236}">
                      <a16:creationId xmlns:a16="http://schemas.microsoft.com/office/drawing/2014/main" id="{66ECD74B-F8DB-04C2-2C08-9C03AB0B23C2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Histogram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7" name="Picture 136" descr="A graph of numbers and a number&#10;&#10;Description automatically generated">
                <a:extLst>
                  <a:ext uri="{FF2B5EF4-FFF2-40B4-BE49-F238E27FC236}">
                    <a16:creationId xmlns:a16="http://schemas.microsoft.com/office/drawing/2014/main" id="{8197850E-7408-48D2-F499-A097BF3FD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8580" y="3201670"/>
                <a:ext cx="749008" cy="885637"/>
              </a:xfrm>
              <a:prstGeom prst="rect">
                <a:avLst/>
              </a:prstGeom>
            </p:spPr>
          </p:pic>
          <p:pic>
            <p:nvPicPr>
              <p:cNvPr id="139" name="Picture 13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B17ABDB8-8506-4B25-050B-9751D759E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2488" y="3298047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0E078E3E-E0F2-753F-9468-6118CA04CC56}"/>
                </a:ext>
              </a:extLst>
            </p:cNvPr>
            <p:cNvGrpSpPr/>
            <p:nvPr/>
          </p:nvGrpSpPr>
          <p:grpSpPr>
            <a:xfrm>
              <a:off x="9877689" y="3902756"/>
              <a:ext cx="1047829" cy="1308353"/>
              <a:chOff x="9674760" y="2802255"/>
              <a:chExt cx="1047829" cy="1308353"/>
            </a:xfrm>
          </p:grpSpPr>
          <p:grpSp>
            <p:nvGrpSpPr>
              <p:cNvPr id="66" name="Google Shape;3833;g161404097fb_5_225">
                <a:extLst>
                  <a:ext uri="{FF2B5EF4-FFF2-40B4-BE49-F238E27FC236}">
                    <a16:creationId xmlns:a16="http://schemas.microsoft.com/office/drawing/2014/main" id="{592F65ED-5F5D-2EE4-46A9-1A199B12084D}"/>
                  </a:ext>
                </a:extLst>
              </p:cNvPr>
              <p:cNvGrpSpPr/>
              <p:nvPr/>
            </p:nvGrpSpPr>
            <p:grpSpPr>
              <a:xfrm>
                <a:off x="9674760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7" name="Google Shape;3834;g161404097fb_5_225">
                  <a:extLst>
                    <a:ext uri="{FF2B5EF4-FFF2-40B4-BE49-F238E27FC236}">
                      <a16:creationId xmlns:a16="http://schemas.microsoft.com/office/drawing/2014/main" id="{31491B5A-3A3E-FF83-3474-0E27D522981D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3838;g161404097fb_5_225">
                  <a:extLst>
                    <a:ext uri="{FF2B5EF4-FFF2-40B4-BE49-F238E27FC236}">
                      <a16:creationId xmlns:a16="http://schemas.microsoft.com/office/drawing/2014/main" id="{6523B9FE-809B-DC7A-B780-592C21CAEB67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3" name="Picture 142" descr="A diagram of two people&#10;&#10;Description automatically generated">
                <a:extLst>
                  <a:ext uri="{FF2B5EF4-FFF2-40B4-BE49-F238E27FC236}">
                    <a16:creationId xmlns:a16="http://schemas.microsoft.com/office/drawing/2014/main" id="{7BA2BB89-C794-984E-B39E-35D1049C9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2316" y="3220629"/>
                <a:ext cx="937083" cy="777265"/>
              </a:xfrm>
              <a:prstGeom prst="rect">
                <a:avLst/>
              </a:prstGeom>
            </p:spPr>
          </p:pic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BC7CE32-6819-C1DD-BC41-408856F2AA5B}"/>
                </a:ext>
              </a:extLst>
            </p:cNvPr>
            <p:cNvGrpSpPr/>
            <p:nvPr/>
          </p:nvGrpSpPr>
          <p:grpSpPr>
            <a:xfrm>
              <a:off x="10956246" y="3902756"/>
              <a:ext cx="1047829" cy="1308353"/>
              <a:chOff x="10753317" y="2802255"/>
              <a:chExt cx="1047829" cy="1308353"/>
            </a:xfrm>
          </p:grpSpPr>
          <p:grpSp>
            <p:nvGrpSpPr>
              <p:cNvPr id="75" name="Google Shape;3833;g161404097fb_5_225">
                <a:extLst>
                  <a:ext uri="{FF2B5EF4-FFF2-40B4-BE49-F238E27FC236}">
                    <a16:creationId xmlns:a16="http://schemas.microsoft.com/office/drawing/2014/main" id="{87DB42E5-B291-67B2-82F7-898F522E6C56}"/>
                  </a:ext>
                </a:extLst>
              </p:cNvPr>
              <p:cNvGrpSpPr/>
              <p:nvPr/>
            </p:nvGrpSpPr>
            <p:grpSpPr>
              <a:xfrm>
                <a:off x="10753317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6" name="Google Shape;3834;g161404097fb_5_225">
                  <a:extLst>
                    <a:ext uri="{FF2B5EF4-FFF2-40B4-BE49-F238E27FC236}">
                      <a16:creationId xmlns:a16="http://schemas.microsoft.com/office/drawing/2014/main" id="{96ADA278-0B17-9F20-DECF-40202D35F037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3838;g161404097fb_5_225">
                  <a:extLst>
                    <a:ext uri="{FF2B5EF4-FFF2-40B4-BE49-F238E27FC236}">
                      <a16:creationId xmlns:a16="http://schemas.microsoft.com/office/drawing/2014/main" id="{F58C0843-C8C7-E849-BA34-EF8E934A88C5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 </a:t>
                  </a: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(summary stats)</a:t>
                  </a:r>
                  <a:endParaRPr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7" name="Picture 146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44C493B8-35DC-000A-1C42-EBFDC8AC5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50" r="752"/>
              <a:stretch/>
            </p:blipFill>
            <p:spPr>
              <a:xfrm>
                <a:off x="10810495" y="3255187"/>
                <a:ext cx="933471" cy="769844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AA5BBA-8F1A-D0C8-7E43-CF4CA3AAC9B3}"/>
                </a:ext>
              </a:extLst>
            </p:cNvPr>
            <p:cNvGrpSpPr/>
            <p:nvPr/>
          </p:nvGrpSpPr>
          <p:grpSpPr>
            <a:xfrm>
              <a:off x="5967700" y="3360461"/>
              <a:ext cx="108767" cy="2054788"/>
              <a:chOff x="3061203" y="2795577"/>
              <a:chExt cx="108767" cy="20547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1B8CCD-D8AC-A4BD-3DB5-5DFD8EE1AB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970" y="2797096"/>
                <a:ext cx="0" cy="2053269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292894-29CB-3249-C4F2-00B0F9E77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279557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12F0029-C36F-13AF-3654-328C30E59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484978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102A4E9E-3B30-DF27-2AFF-0D49F1AB1538}"/>
                </a:ext>
              </a:extLst>
            </p:cNvPr>
            <p:cNvGrpSpPr/>
            <p:nvPr/>
          </p:nvGrpSpPr>
          <p:grpSpPr>
            <a:xfrm>
              <a:off x="8808215" y="5437641"/>
              <a:ext cx="1047829" cy="1308353"/>
              <a:chOff x="8588535" y="4628680"/>
              <a:chExt cx="1047829" cy="1308353"/>
            </a:xfrm>
          </p:grpSpPr>
          <p:grpSp>
            <p:nvGrpSpPr>
              <p:cNvPr id="69" name="Google Shape;3833;g161404097fb_5_225">
                <a:extLst>
                  <a:ext uri="{FF2B5EF4-FFF2-40B4-BE49-F238E27FC236}">
                    <a16:creationId xmlns:a16="http://schemas.microsoft.com/office/drawing/2014/main" id="{F8921327-B907-7610-D697-15229F491135}"/>
                  </a:ext>
                </a:extLst>
              </p:cNvPr>
              <p:cNvGrpSpPr/>
              <p:nvPr/>
            </p:nvGrpSpPr>
            <p:grpSpPr>
              <a:xfrm>
                <a:off x="8588535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0" name="Google Shape;3834;g161404097fb_5_225">
                  <a:extLst>
                    <a:ext uri="{FF2B5EF4-FFF2-40B4-BE49-F238E27FC236}">
                      <a16:creationId xmlns:a16="http://schemas.microsoft.com/office/drawing/2014/main" id="{C8FD3B47-2B49-70C8-018A-BD5A0F7864FE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3838;g161404097fb_5_225">
                  <a:extLst>
                    <a:ext uri="{FF2B5EF4-FFF2-40B4-BE49-F238E27FC236}">
                      <a16:creationId xmlns:a16="http://schemas.microsoft.com/office/drawing/2014/main" id="{9BE1596C-A707-555C-AF78-CE15531ECB6C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1" name="Picture 150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BBA166DB-9EB2-B456-AAB1-F7BE343DB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501" y="5056986"/>
                <a:ext cx="957068" cy="834068"/>
              </a:xfrm>
              <a:prstGeom prst="rect">
                <a:avLst/>
              </a:prstGeom>
            </p:spPr>
          </p:pic>
          <p:pic>
            <p:nvPicPr>
              <p:cNvPr id="160" name="Picture 159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31B31512-2367-EB24-A1E7-D38478B39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9118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A58DBFD-DC64-16FC-153B-2B67A6816C2E}"/>
                </a:ext>
              </a:extLst>
            </p:cNvPr>
            <p:cNvGrpSpPr/>
            <p:nvPr/>
          </p:nvGrpSpPr>
          <p:grpSpPr>
            <a:xfrm>
              <a:off x="9894440" y="5437641"/>
              <a:ext cx="1047829" cy="1308353"/>
              <a:chOff x="9674760" y="4628680"/>
              <a:chExt cx="1047829" cy="1308353"/>
            </a:xfrm>
          </p:grpSpPr>
          <p:grpSp>
            <p:nvGrpSpPr>
              <p:cNvPr id="72" name="Google Shape;3833;g161404097fb_5_225">
                <a:extLst>
                  <a:ext uri="{FF2B5EF4-FFF2-40B4-BE49-F238E27FC236}">
                    <a16:creationId xmlns:a16="http://schemas.microsoft.com/office/drawing/2014/main" id="{E5F19521-F9BC-9082-3931-8DFCCA92369D}"/>
                  </a:ext>
                </a:extLst>
              </p:cNvPr>
              <p:cNvGrpSpPr/>
              <p:nvPr/>
            </p:nvGrpSpPr>
            <p:grpSpPr>
              <a:xfrm>
                <a:off x="9674760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3" name="Google Shape;3834;g161404097fb_5_225">
                  <a:extLst>
                    <a:ext uri="{FF2B5EF4-FFF2-40B4-BE49-F238E27FC236}">
                      <a16:creationId xmlns:a16="http://schemas.microsoft.com/office/drawing/2014/main" id="{06B7480B-AD62-40F0-3B17-926AFCC5CBE2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3838;g161404097fb_5_225">
                  <a:extLst>
                    <a:ext uri="{FF2B5EF4-FFF2-40B4-BE49-F238E27FC236}">
                      <a16:creationId xmlns:a16="http://schemas.microsoft.com/office/drawing/2014/main" id="{8154DDF8-29CF-4474-4EB9-46F96BCBAA1C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9" name="Picture 148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908361A4-B389-2941-9F3E-B691C5AE2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642"/>
              <a:stretch/>
            </p:blipFill>
            <p:spPr>
              <a:xfrm>
                <a:off x="9735340" y="5058018"/>
                <a:ext cx="926669" cy="833036"/>
              </a:xfrm>
              <a:prstGeom prst="rect">
                <a:avLst/>
              </a:prstGeom>
            </p:spPr>
          </p:pic>
          <p:pic>
            <p:nvPicPr>
              <p:cNvPr id="161" name="Picture 160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6666EF5A-4E30-DD1A-E180-1745A3FBD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733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6FA43EFA-163D-344F-FDF8-E03EDF0046DB}"/>
                </a:ext>
              </a:extLst>
            </p:cNvPr>
            <p:cNvGrpSpPr/>
            <p:nvPr/>
          </p:nvGrpSpPr>
          <p:grpSpPr>
            <a:xfrm>
              <a:off x="10975205" y="5437640"/>
              <a:ext cx="1047829" cy="1308353"/>
              <a:chOff x="10755525" y="4628679"/>
              <a:chExt cx="1047829" cy="1308353"/>
            </a:xfrm>
          </p:grpSpPr>
          <p:grpSp>
            <p:nvGrpSpPr>
              <p:cNvPr id="152" name="Google Shape;3833;g161404097fb_5_225">
                <a:extLst>
                  <a:ext uri="{FF2B5EF4-FFF2-40B4-BE49-F238E27FC236}">
                    <a16:creationId xmlns:a16="http://schemas.microsoft.com/office/drawing/2014/main" id="{FEC5F511-7674-F2B2-D4AA-EC8CB4194E15}"/>
                  </a:ext>
                </a:extLst>
              </p:cNvPr>
              <p:cNvGrpSpPr/>
              <p:nvPr/>
            </p:nvGrpSpPr>
            <p:grpSpPr>
              <a:xfrm>
                <a:off x="10755525" y="4628679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153" name="Google Shape;3834;g161404097fb_5_225">
                  <a:extLst>
                    <a:ext uri="{FF2B5EF4-FFF2-40B4-BE49-F238E27FC236}">
                      <a16:creationId xmlns:a16="http://schemas.microsoft.com/office/drawing/2014/main" id="{4060681D-3C22-0128-B01C-FA9C1EC4C34E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3838;g161404097fb_5_225">
                  <a:extLst>
                    <a:ext uri="{FF2B5EF4-FFF2-40B4-BE49-F238E27FC236}">
                      <a16:creationId xmlns:a16="http://schemas.microsoft.com/office/drawing/2014/main" id="{491DA768-97B3-4A02-96A4-C9C4FCED2954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Percent-stacked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9" name="Picture 158" descr="A graph of days and days of the week&#10;&#10;Description automatically generated">
                <a:extLst>
                  <a:ext uri="{FF2B5EF4-FFF2-40B4-BE49-F238E27FC236}">
                    <a16:creationId xmlns:a16="http://schemas.microsoft.com/office/drawing/2014/main" id="{11390F8A-DF60-5574-7FF5-02F8818E1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9274" y="5150769"/>
                <a:ext cx="926669" cy="765540"/>
              </a:xfrm>
              <a:prstGeom prst="rect">
                <a:avLst/>
              </a:prstGeom>
            </p:spPr>
          </p:pic>
          <p:pic>
            <p:nvPicPr>
              <p:cNvPr id="162" name="Picture 161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E3EA4A2A-3F9B-96D6-D8F4-3FB72C1B6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07220" y="5050674"/>
                <a:ext cx="179942" cy="187431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29A7CA-3712-7C8E-EEA9-1824B8F13801}"/>
                </a:ext>
              </a:extLst>
            </p:cNvPr>
            <p:cNvGrpSpPr/>
            <p:nvPr/>
          </p:nvGrpSpPr>
          <p:grpSpPr>
            <a:xfrm>
              <a:off x="3319079" y="4740610"/>
              <a:ext cx="1047829" cy="1300740"/>
              <a:chOff x="3116150" y="3640109"/>
              <a:chExt cx="1047829" cy="1300740"/>
            </a:xfrm>
          </p:grpSpPr>
          <p:grpSp>
            <p:nvGrpSpPr>
              <p:cNvPr id="163" name="Google Shape;3833;g161404097fb_5_225">
                <a:extLst>
                  <a:ext uri="{FF2B5EF4-FFF2-40B4-BE49-F238E27FC236}">
                    <a16:creationId xmlns:a16="http://schemas.microsoft.com/office/drawing/2014/main" id="{26D7C72F-A41F-DC9F-BA26-C827C9924891}"/>
                  </a:ext>
                </a:extLst>
              </p:cNvPr>
              <p:cNvGrpSpPr/>
              <p:nvPr/>
            </p:nvGrpSpPr>
            <p:grpSpPr>
              <a:xfrm>
                <a:off x="3116150" y="3640109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64" name="Google Shape;3834;g161404097fb_5_225">
                  <a:extLst>
                    <a:ext uri="{FF2B5EF4-FFF2-40B4-BE49-F238E27FC236}">
                      <a16:creationId xmlns:a16="http://schemas.microsoft.com/office/drawing/2014/main" id="{8855E933-A183-B123-D871-2A003847D785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3838;g161404097fb_5_225">
                  <a:extLst>
                    <a:ext uri="{FF2B5EF4-FFF2-40B4-BE49-F238E27FC236}">
                      <a16:creationId xmlns:a16="http://schemas.microsoft.com/office/drawing/2014/main" id="{3030FF49-D2D6-5BB6-C48E-BCB88397072C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Pie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8" name="Picture 167" descr="A blue and yellow pie chart&#10;&#10;Description automatically generated">
                <a:extLst>
                  <a:ext uri="{FF2B5EF4-FFF2-40B4-BE49-F238E27FC236}">
                    <a16:creationId xmlns:a16="http://schemas.microsoft.com/office/drawing/2014/main" id="{02DA9F2E-D909-8C07-F6E5-3A0A8B715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1" t="4056" r="6077" b="5044"/>
              <a:stretch/>
            </p:blipFill>
            <p:spPr>
              <a:xfrm>
                <a:off x="3332970" y="4229591"/>
                <a:ext cx="493040" cy="511450"/>
              </a:xfrm>
              <a:prstGeom prst="rect">
                <a:avLst/>
              </a:prstGeom>
            </p:spPr>
          </p:pic>
          <p:pic>
            <p:nvPicPr>
              <p:cNvPr id="169" name="Picture 16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D863A1A9-19A6-CA95-F252-06B9A9C33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803" y="4066127"/>
                <a:ext cx="260184" cy="271012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1216FB-AE15-164F-275D-1F428A159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358823"/>
              </p:ext>
            </p:extLst>
          </p:nvPr>
        </p:nvGraphicFramePr>
        <p:xfrm>
          <a:off x="6534020" y="477600"/>
          <a:ext cx="5344156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45">
                  <a:extLst>
                    <a:ext uri="{9D8B030D-6E8A-4147-A177-3AD203B41FA5}">
                      <a16:colId xmlns:a16="http://schemas.microsoft.com/office/drawing/2014/main" val="253683931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696085759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76939508"/>
                    </a:ext>
                  </a:extLst>
                </a:gridCol>
                <a:gridCol w="1156996">
                  <a:extLst>
                    <a:ext uri="{9D8B030D-6E8A-4147-A177-3AD203B41FA5}">
                      <a16:colId xmlns:a16="http://schemas.microsoft.com/office/drawing/2014/main" val="335226300"/>
                    </a:ext>
                  </a:extLst>
                </a:gridCol>
                <a:gridCol w="1486107">
                  <a:extLst>
                    <a:ext uri="{9D8B030D-6E8A-4147-A177-3AD203B41FA5}">
                      <a16:colId xmlns:a16="http://schemas.microsoft.com/office/drawing/2014/main" val="715051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>
                          <a:effectLst/>
                        </a:rPr>
                        <a:t>country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continent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lifeExp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gdpPercap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 err="1">
                          <a:effectLst/>
                        </a:rPr>
                        <a:t>income_group</a:t>
                      </a:r>
                      <a:endParaRPr lang="en-GB" sz="1000" b="1" dirty="0">
                        <a:effectLst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964815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Afghanistan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43.828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974.58033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55476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Albania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76.423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5937.0295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57997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Argentina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Americas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75.32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12779.379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11369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Austria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79.829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36126.4927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44628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Bahrain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75.635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29796.04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03939502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C9D87-4548-86AB-5F8B-3EBB3BA104EF}"/>
              </a:ext>
            </a:extLst>
          </p:cNvPr>
          <p:cNvCxnSpPr>
            <a:cxnSpLocks/>
          </p:cNvCxnSpPr>
          <p:nvPr/>
        </p:nvCxnSpPr>
        <p:spPr>
          <a:xfrm>
            <a:off x="220871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98CBC47F-22C4-D57C-622D-A2710AA98326}"/>
              </a:ext>
            </a:extLst>
          </p:cNvPr>
          <p:cNvSpPr txBox="1">
            <a:spLocks/>
          </p:cNvSpPr>
          <p:nvPr/>
        </p:nvSpPr>
        <p:spPr>
          <a:xfrm>
            <a:off x="97230" y="112006"/>
            <a:ext cx="9551856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200" dirty="0"/>
              <a:t>Practice: Identify visualization</a:t>
            </a:r>
            <a:endParaRPr lang="en-CH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D59C9-0BCB-141D-E84D-D1BE0CC92D28}"/>
              </a:ext>
            </a:extLst>
          </p:cNvPr>
          <p:cNvSpPr txBox="1"/>
          <p:nvPr/>
        </p:nvSpPr>
        <p:spPr>
          <a:xfrm>
            <a:off x="120453" y="748284"/>
            <a:ext cx="10835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How does country GDP per capita vary across continents?</a:t>
            </a:r>
          </a:p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Is there a relationship between country GDP per capita &amp; life expectancy?</a:t>
            </a:r>
          </a:p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How does life expectancy vary between the country income groups?</a:t>
            </a:r>
          </a:p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What is the relationship between continent &amp; income group?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0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9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AAA04-0D91-69FE-3F0E-D65A0A537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4BB2A3-ED2A-0D9D-B232-C76F7AA954C9}"/>
              </a:ext>
            </a:extLst>
          </p:cNvPr>
          <p:cNvGrpSpPr/>
          <p:nvPr/>
        </p:nvGrpSpPr>
        <p:grpSpPr>
          <a:xfrm>
            <a:off x="3646810" y="2251788"/>
            <a:ext cx="8545190" cy="4347758"/>
            <a:chOff x="3172078" y="2128692"/>
            <a:chExt cx="8957884" cy="464667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0BD61BF-8F4F-C07A-E3CC-83D602F80803}"/>
                </a:ext>
              </a:extLst>
            </p:cNvPr>
            <p:cNvSpPr/>
            <p:nvPr/>
          </p:nvSpPr>
          <p:spPr>
            <a:xfrm>
              <a:off x="3172078" y="2128692"/>
              <a:ext cx="8957884" cy="4646677"/>
            </a:xfrm>
            <a:prstGeom prst="roundRect">
              <a:avLst>
                <a:gd name="adj" fmla="val 1282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Google Shape;3848;g161404097fb_5_225">
              <a:extLst>
                <a:ext uri="{FF2B5EF4-FFF2-40B4-BE49-F238E27FC236}">
                  <a16:creationId xmlns:a16="http://schemas.microsoft.com/office/drawing/2014/main" id="{A575E847-4415-B0BC-C2B8-E4D48BB11FE5}"/>
                </a:ext>
              </a:extLst>
            </p:cNvPr>
            <p:cNvSpPr/>
            <p:nvPr/>
          </p:nvSpPr>
          <p:spPr>
            <a:xfrm>
              <a:off x="5920700" y="4207573"/>
              <a:ext cx="1002783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One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sp>
          <p:nvSpPr>
            <p:cNvPr id="46" name="Google Shape;3848;g161404097fb_5_225">
              <a:extLst>
                <a:ext uri="{FF2B5EF4-FFF2-40B4-BE49-F238E27FC236}">
                  <a16:creationId xmlns:a16="http://schemas.microsoft.com/office/drawing/2014/main" id="{56ABAC31-7675-2A0F-EF05-9B9024212966}"/>
                </a:ext>
              </a:extLst>
            </p:cNvPr>
            <p:cNvSpPr/>
            <p:nvPr/>
          </p:nvSpPr>
          <p:spPr>
            <a:xfrm>
              <a:off x="5297584" y="5462552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5" name="Google Shape;3848;g161404097fb_5_225">
              <a:extLst>
                <a:ext uri="{FF2B5EF4-FFF2-40B4-BE49-F238E27FC236}">
                  <a16:creationId xmlns:a16="http://schemas.microsoft.com/office/drawing/2014/main" id="{887FDAC7-8530-17FC-5D5D-94962A928D1D}"/>
                </a:ext>
              </a:extLst>
            </p:cNvPr>
            <p:cNvSpPr/>
            <p:nvPr/>
          </p:nvSpPr>
          <p:spPr>
            <a:xfrm>
              <a:off x="7827517" y="2593920"/>
              <a:ext cx="883211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vs 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9" name="Google Shape;3848;g161404097fb_5_225">
              <a:extLst>
                <a:ext uri="{FF2B5EF4-FFF2-40B4-BE49-F238E27FC236}">
                  <a16:creationId xmlns:a16="http://schemas.microsoft.com/office/drawing/2014/main" id="{F8E45673-CFAC-7768-96EB-5F8BC04B2C23}"/>
                </a:ext>
              </a:extLst>
            </p:cNvPr>
            <p:cNvSpPr/>
            <p:nvPr/>
          </p:nvSpPr>
          <p:spPr>
            <a:xfrm>
              <a:off x="7845926" y="4094601"/>
              <a:ext cx="99702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78" name="Google Shape;3848;g161404097fb_5_225">
              <a:extLst>
                <a:ext uri="{FF2B5EF4-FFF2-40B4-BE49-F238E27FC236}">
                  <a16:creationId xmlns:a16="http://schemas.microsoft.com/office/drawing/2014/main" id="{DF08BE9A-7F0D-AD33-80EE-C47293F867BA}"/>
                </a:ext>
              </a:extLst>
            </p:cNvPr>
            <p:cNvSpPr/>
            <p:nvPr/>
          </p:nvSpPr>
          <p:spPr>
            <a:xfrm>
              <a:off x="7818417" y="5686891"/>
              <a:ext cx="1047829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Categorical vs Categorical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90" name="Google Shape;3848;g161404097fb_5_225">
              <a:extLst>
                <a:ext uri="{FF2B5EF4-FFF2-40B4-BE49-F238E27FC236}">
                  <a16:creationId xmlns:a16="http://schemas.microsoft.com/office/drawing/2014/main" id="{A1BFA260-240C-596B-3C9E-0C5262DD1974}"/>
                </a:ext>
              </a:extLst>
            </p:cNvPr>
            <p:cNvSpPr/>
            <p:nvPr/>
          </p:nvSpPr>
          <p:spPr>
            <a:xfrm>
              <a:off x="5279160" y="2993305"/>
              <a:ext cx="1231914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Numeric</a:t>
              </a:r>
              <a:endParaRPr sz="1050" b="1" dirty="0">
                <a:solidFill>
                  <a:srgbClr val="4EA4AD"/>
                </a:solidFill>
              </a:endParaRPr>
            </a:p>
          </p:txBody>
        </p:sp>
        <p:sp>
          <p:nvSpPr>
            <p:cNvPr id="50" name="Google Shape;3848;g161404097fb_5_225">
              <a:extLst>
                <a:ext uri="{FF2B5EF4-FFF2-40B4-BE49-F238E27FC236}">
                  <a16:creationId xmlns:a16="http://schemas.microsoft.com/office/drawing/2014/main" id="{418CD20E-3AC3-8B68-0746-387408A15A03}"/>
                </a:ext>
              </a:extLst>
            </p:cNvPr>
            <p:cNvSpPr/>
            <p:nvPr/>
          </p:nvSpPr>
          <p:spPr>
            <a:xfrm>
              <a:off x="6960730" y="4228638"/>
              <a:ext cx="930377" cy="360175"/>
            </a:xfrm>
            <a:prstGeom prst="roundRect">
              <a:avLst>
                <a:gd name="adj" fmla="val 6053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ea typeface="Avenir"/>
                  <a:cs typeface="Avenir"/>
                  <a:sym typeface="Avenir"/>
                </a:rPr>
                <a:t>Two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4EA4AD"/>
                  </a:solidFill>
                  <a:latin typeface="Avenir"/>
                  <a:sym typeface="Avenir"/>
                </a:rPr>
                <a:t>Variables</a:t>
              </a:r>
              <a:endParaRPr sz="1100" b="1" dirty="0">
                <a:solidFill>
                  <a:srgbClr val="4EA4AD"/>
                </a:solidFill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A530FD5-E3A5-3E8E-BD95-80A754ABCD6A}"/>
                </a:ext>
              </a:extLst>
            </p:cNvPr>
            <p:cNvGrpSpPr/>
            <p:nvPr/>
          </p:nvGrpSpPr>
          <p:grpSpPr>
            <a:xfrm>
              <a:off x="6682457" y="4279979"/>
              <a:ext cx="435008" cy="241065"/>
              <a:chOff x="6479528" y="3179478"/>
              <a:chExt cx="435008" cy="24106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17EE840-34EA-CA83-8C20-80C3C46DBA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9528" y="3296485"/>
                <a:ext cx="435008" cy="275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260105A-8A68-C93D-3812-AD5B1856B89F}"/>
                  </a:ext>
                </a:extLst>
              </p:cNvPr>
              <p:cNvSpPr/>
              <p:nvPr/>
            </p:nvSpPr>
            <p:spPr>
              <a:xfrm>
                <a:off x="6590400" y="3179478"/>
                <a:ext cx="212581" cy="24106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4EA4A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158E363-6C87-9506-E281-D42FA26154E9}"/>
                </a:ext>
              </a:extLst>
            </p:cNvPr>
            <p:cNvGrpSpPr/>
            <p:nvPr/>
          </p:nvGrpSpPr>
          <p:grpSpPr>
            <a:xfrm>
              <a:off x="7711365" y="2878877"/>
              <a:ext cx="291428" cy="3145407"/>
              <a:chOff x="7508436" y="1474456"/>
              <a:chExt cx="291428" cy="373463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A2CD805-F7FE-DD83-D8BA-3B3999DC1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5923"/>
                <a:ext cx="25404" cy="3732766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577DB7C-C097-F1D8-53D0-F355D8060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8436" y="3308225"/>
                <a:ext cx="163425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705572F-0EF8-5E8A-1067-DADD2A106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256" y="147445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CA1D808-062D-7552-268F-CAAD6B42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221" y="5209086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675B48A-954E-1E1F-B034-50BBBE78F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1862" y="3310040"/>
                <a:ext cx="11964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72977338-6062-DF01-AE94-117664030F1D}"/>
                </a:ext>
              </a:extLst>
            </p:cNvPr>
            <p:cNvGrpSpPr/>
            <p:nvPr/>
          </p:nvGrpSpPr>
          <p:grpSpPr>
            <a:xfrm>
              <a:off x="8800564" y="2345551"/>
              <a:ext cx="1047829" cy="1308353"/>
              <a:chOff x="8588535" y="888265"/>
              <a:chExt cx="1047829" cy="1308353"/>
            </a:xfrm>
          </p:grpSpPr>
          <p:grpSp>
            <p:nvGrpSpPr>
              <p:cNvPr id="56" name="Google Shape;3833;g161404097fb_5_225">
                <a:extLst>
                  <a:ext uri="{FF2B5EF4-FFF2-40B4-BE49-F238E27FC236}">
                    <a16:creationId xmlns:a16="http://schemas.microsoft.com/office/drawing/2014/main" id="{23D899EC-689B-85AB-0A36-80EBC46FDC65}"/>
                  </a:ext>
                </a:extLst>
              </p:cNvPr>
              <p:cNvGrpSpPr/>
              <p:nvPr/>
            </p:nvGrpSpPr>
            <p:grpSpPr>
              <a:xfrm>
                <a:off x="8588535" y="88826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7" name="Google Shape;3834;g161404097fb_5_225">
                  <a:extLst>
                    <a:ext uri="{FF2B5EF4-FFF2-40B4-BE49-F238E27FC236}">
                      <a16:creationId xmlns:a16="http://schemas.microsoft.com/office/drawing/2014/main" id="{B76A15A2-7D60-38ED-1E06-5F3808D607B8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3838;g161404097fb_5_225">
                  <a:extLst>
                    <a:ext uri="{FF2B5EF4-FFF2-40B4-BE49-F238E27FC236}">
                      <a16:creationId xmlns:a16="http://schemas.microsoft.com/office/drawing/2014/main" id="{F20559DB-F422-454E-B2D7-E3357E370219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Scatterplot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7" name="Picture 126" descr="A graph with numbers and dots&#10;&#10;Description automatically generated">
                <a:extLst>
                  <a:ext uri="{FF2B5EF4-FFF2-40B4-BE49-F238E27FC236}">
                    <a16:creationId xmlns:a16="http://schemas.microsoft.com/office/drawing/2014/main" id="{8B7A2739-8546-C97B-4B87-DFB959DD3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61" r="8949"/>
              <a:stretch/>
            </p:blipFill>
            <p:spPr>
              <a:xfrm>
                <a:off x="8646567" y="1347720"/>
                <a:ext cx="893036" cy="788417"/>
              </a:xfrm>
              <a:prstGeom prst="rect">
                <a:avLst/>
              </a:prstGeom>
            </p:spPr>
          </p:pic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3A7CD16-5FC9-5A60-D713-6E866BF4C42D}"/>
                </a:ext>
              </a:extLst>
            </p:cNvPr>
            <p:cNvGrpSpPr/>
            <p:nvPr/>
          </p:nvGrpSpPr>
          <p:grpSpPr>
            <a:xfrm>
              <a:off x="4411930" y="2623658"/>
              <a:ext cx="1047829" cy="1308353"/>
              <a:chOff x="4209001" y="1523157"/>
              <a:chExt cx="1047829" cy="1308353"/>
            </a:xfrm>
          </p:grpSpPr>
          <p:grpSp>
            <p:nvGrpSpPr>
              <p:cNvPr id="4" name="Google Shape;3833;g161404097fb_5_225">
                <a:extLst>
                  <a:ext uri="{FF2B5EF4-FFF2-40B4-BE49-F238E27FC236}">
                    <a16:creationId xmlns:a16="http://schemas.microsoft.com/office/drawing/2014/main" id="{F308CAD2-23A4-D063-605C-B15C211481CD}"/>
                  </a:ext>
                </a:extLst>
              </p:cNvPr>
              <p:cNvGrpSpPr/>
              <p:nvPr/>
            </p:nvGrpSpPr>
            <p:grpSpPr>
              <a:xfrm>
                <a:off x="420900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" name="Google Shape;3834;g161404097fb_5_225">
                  <a:extLst>
                    <a:ext uri="{FF2B5EF4-FFF2-40B4-BE49-F238E27FC236}">
                      <a16:creationId xmlns:a16="http://schemas.microsoft.com/office/drawing/2014/main" id="{E02DF7A4-59BF-9857-3892-B7271C45C5BE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" name="Google Shape;3838;g161404097fb_5_225">
                  <a:extLst>
                    <a:ext uri="{FF2B5EF4-FFF2-40B4-BE49-F238E27FC236}">
                      <a16:creationId xmlns:a16="http://schemas.microsoft.com/office/drawing/2014/main" id="{BC5A0B5F-B006-A3D6-D54F-367CD92F7135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Histogram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9" name="Picture 128" descr="A graph showing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F9F8327-AF6F-3DB9-6B35-6FC9CC1B2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29"/>
              <a:stretch/>
            </p:blipFill>
            <p:spPr>
              <a:xfrm>
                <a:off x="4259892" y="1988425"/>
                <a:ext cx="946576" cy="774313"/>
              </a:xfrm>
              <a:prstGeom prst="rect">
                <a:avLst/>
              </a:prstGeom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EF332D4-C90F-8181-C30A-3B420B346E16}"/>
                </a:ext>
              </a:extLst>
            </p:cNvPr>
            <p:cNvGrpSpPr/>
            <p:nvPr/>
          </p:nvGrpSpPr>
          <p:grpSpPr>
            <a:xfrm>
              <a:off x="4411930" y="4747547"/>
              <a:ext cx="1047829" cy="1300740"/>
              <a:chOff x="4209001" y="3647046"/>
              <a:chExt cx="1047829" cy="1300740"/>
            </a:xfrm>
          </p:grpSpPr>
          <p:grpSp>
            <p:nvGrpSpPr>
              <p:cNvPr id="10" name="Google Shape;3833;g161404097fb_5_225">
                <a:extLst>
                  <a:ext uri="{FF2B5EF4-FFF2-40B4-BE49-F238E27FC236}">
                    <a16:creationId xmlns:a16="http://schemas.microsoft.com/office/drawing/2014/main" id="{51A088F0-0E06-0BE6-CE65-A3E599ED10A9}"/>
                  </a:ext>
                </a:extLst>
              </p:cNvPr>
              <p:cNvGrpSpPr/>
              <p:nvPr/>
            </p:nvGrpSpPr>
            <p:grpSpPr>
              <a:xfrm>
                <a:off x="4209001" y="3647046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1" name="Google Shape;3834;g161404097fb_5_225">
                  <a:extLst>
                    <a:ext uri="{FF2B5EF4-FFF2-40B4-BE49-F238E27FC236}">
                      <a16:creationId xmlns:a16="http://schemas.microsoft.com/office/drawing/2014/main" id="{E8292A11-484D-7A27-909E-07016EDD82D7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3838;g161404097fb_5_225">
                  <a:extLst>
                    <a:ext uri="{FF2B5EF4-FFF2-40B4-BE49-F238E27FC236}">
                      <a16:creationId xmlns:a16="http://schemas.microsoft.com/office/drawing/2014/main" id="{CBE30406-B850-8879-8C97-6E8FAD6529C5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3" name="Picture 132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8BEFBC41-8A26-E8F8-FC1F-F6D6F8778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805" y="4037387"/>
                <a:ext cx="959431" cy="886396"/>
              </a:xfrm>
              <a:prstGeom prst="rect">
                <a:avLst/>
              </a:prstGeom>
            </p:spPr>
          </p:pic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167AD0C-2811-0686-1C5F-5763E56485E9}"/>
                </a:ext>
              </a:extLst>
            </p:cNvPr>
            <p:cNvGrpSpPr/>
            <p:nvPr/>
          </p:nvGrpSpPr>
          <p:grpSpPr>
            <a:xfrm>
              <a:off x="3312380" y="2623658"/>
              <a:ext cx="1047829" cy="1308353"/>
              <a:chOff x="3109451" y="1523157"/>
              <a:chExt cx="1047829" cy="1308353"/>
            </a:xfrm>
          </p:grpSpPr>
          <p:grpSp>
            <p:nvGrpSpPr>
              <p:cNvPr id="52" name="Google Shape;3833;g161404097fb_5_225">
                <a:extLst>
                  <a:ext uri="{FF2B5EF4-FFF2-40B4-BE49-F238E27FC236}">
                    <a16:creationId xmlns:a16="http://schemas.microsoft.com/office/drawing/2014/main" id="{87293C71-3511-C6C9-0F4F-ABD9D5174D0E}"/>
                  </a:ext>
                </a:extLst>
              </p:cNvPr>
              <p:cNvGrpSpPr/>
              <p:nvPr/>
            </p:nvGrpSpPr>
            <p:grpSpPr>
              <a:xfrm>
                <a:off x="3109451" y="1523157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53" name="Google Shape;3834;g161404097fb_5_225">
                  <a:extLst>
                    <a:ext uri="{FF2B5EF4-FFF2-40B4-BE49-F238E27FC236}">
                      <a16:creationId xmlns:a16="http://schemas.microsoft.com/office/drawing/2014/main" id="{C76B7F6A-DE1D-9A45-F1CB-FD8E6FDB47C1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3838;g161404097fb_5_225">
                  <a:extLst>
                    <a:ext uri="{FF2B5EF4-FFF2-40B4-BE49-F238E27FC236}">
                      <a16:creationId xmlns:a16="http://schemas.microsoft.com/office/drawing/2014/main" id="{D41E489A-FACB-1F08-C11A-80EAE0994A92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5" name="Picture 134" descr="A diagram of a graph&#10;&#10;Description automatically generated">
                <a:extLst>
                  <a:ext uri="{FF2B5EF4-FFF2-40B4-BE49-F238E27FC236}">
                    <a16:creationId xmlns:a16="http://schemas.microsoft.com/office/drawing/2014/main" id="{85355761-1006-6E3D-9B56-1C21146D7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0052" y="1984361"/>
                <a:ext cx="1002352" cy="778377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532DFED-F71C-0992-1F3B-0AE1B73B32D6}"/>
                </a:ext>
              </a:extLst>
            </p:cNvPr>
            <p:cNvGrpSpPr/>
            <p:nvPr/>
          </p:nvGrpSpPr>
          <p:grpSpPr>
            <a:xfrm>
              <a:off x="8791464" y="3902756"/>
              <a:ext cx="1047829" cy="1308353"/>
              <a:chOff x="8588535" y="2802255"/>
              <a:chExt cx="1047829" cy="1308353"/>
            </a:xfrm>
          </p:grpSpPr>
          <p:grpSp>
            <p:nvGrpSpPr>
              <p:cNvPr id="60" name="Google Shape;3833;g161404097fb_5_225">
                <a:extLst>
                  <a:ext uri="{FF2B5EF4-FFF2-40B4-BE49-F238E27FC236}">
                    <a16:creationId xmlns:a16="http://schemas.microsoft.com/office/drawing/2014/main" id="{DA553BA8-7917-265B-DF2E-F40AF56A2DEA}"/>
                  </a:ext>
                </a:extLst>
              </p:cNvPr>
              <p:cNvGrpSpPr/>
              <p:nvPr/>
            </p:nvGrpSpPr>
            <p:grpSpPr>
              <a:xfrm>
                <a:off x="8588535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1" name="Google Shape;3834;g161404097fb_5_225">
                  <a:extLst>
                    <a:ext uri="{FF2B5EF4-FFF2-40B4-BE49-F238E27FC236}">
                      <a16:creationId xmlns:a16="http://schemas.microsoft.com/office/drawing/2014/main" id="{3F6998B9-C708-C711-DF3B-855753F72DE7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3838;g161404097fb_5_225">
                  <a:extLst>
                    <a:ext uri="{FF2B5EF4-FFF2-40B4-BE49-F238E27FC236}">
                      <a16:creationId xmlns:a16="http://schemas.microsoft.com/office/drawing/2014/main" id="{685CA3ED-A828-F0FA-CADE-CA8FFAC4FF93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Histogram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7" name="Picture 136" descr="A graph of numbers and a number&#10;&#10;Description automatically generated">
                <a:extLst>
                  <a:ext uri="{FF2B5EF4-FFF2-40B4-BE49-F238E27FC236}">
                    <a16:creationId xmlns:a16="http://schemas.microsoft.com/office/drawing/2014/main" id="{7D25CAD8-CF33-BD3B-F89D-6C49FBF94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8580" y="3201670"/>
                <a:ext cx="749008" cy="885637"/>
              </a:xfrm>
              <a:prstGeom prst="rect">
                <a:avLst/>
              </a:prstGeom>
            </p:spPr>
          </p:pic>
          <p:pic>
            <p:nvPicPr>
              <p:cNvPr id="139" name="Picture 13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BFDCF490-F86D-2802-647A-43736449F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2488" y="3298047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776EF62-B5A6-3C7F-F2F5-1AAF3FB11F84}"/>
                </a:ext>
              </a:extLst>
            </p:cNvPr>
            <p:cNvGrpSpPr/>
            <p:nvPr/>
          </p:nvGrpSpPr>
          <p:grpSpPr>
            <a:xfrm>
              <a:off x="9877689" y="3902756"/>
              <a:ext cx="1047829" cy="1308353"/>
              <a:chOff x="9674760" y="2802255"/>
              <a:chExt cx="1047829" cy="1308353"/>
            </a:xfrm>
          </p:grpSpPr>
          <p:grpSp>
            <p:nvGrpSpPr>
              <p:cNvPr id="66" name="Google Shape;3833;g161404097fb_5_225">
                <a:extLst>
                  <a:ext uri="{FF2B5EF4-FFF2-40B4-BE49-F238E27FC236}">
                    <a16:creationId xmlns:a16="http://schemas.microsoft.com/office/drawing/2014/main" id="{AA605A47-140D-2132-5FDF-B4D7B86278E1}"/>
                  </a:ext>
                </a:extLst>
              </p:cNvPr>
              <p:cNvGrpSpPr/>
              <p:nvPr/>
            </p:nvGrpSpPr>
            <p:grpSpPr>
              <a:xfrm>
                <a:off x="9674760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67" name="Google Shape;3834;g161404097fb_5_225">
                  <a:extLst>
                    <a:ext uri="{FF2B5EF4-FFF2-40B4-BE49-F238E27FC236}">
                      <a16:creationId xmlns:a16="http://schemas.microsoft.com/office/drawing/2014/main" id="{3363F042-3E8D-94C3-3558-7F7ECD98469E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3838;g161404097fb_5_225">
                  <a:extLst>
                    <a:ext uri="{FF2B5EF4-FFF2-40B4-BE49-F238E27FC236}">
                      <a16:creationId xmlns:a16="http://schemas.microsoft.com/office/drawing/2014/main" id="{9EECAF4E-E78F-4608-1B8E-182E09E7625B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violin/box/jitter plot</a:t>
                  </a:r>
                  <a:endParaRPr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3" name="Picture 142" descr="A diagram of two people&#10;&#10;Description automatically generated">
                <a:extLst>
                  <a:ext uri="{FF2B5EF4-FFF2-40B4-BE49-F238E27FC236}">
                    <a16:creationId xmlns:a16="http://schemas.microsoft.com/office/drawing/2014/main" id="{F8C7E98D-EB1D-0815-CD9B-BC576E036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2316" y="3220629"/>
                <a:ext cx="937083" cy="777265"/>
              </a:xfrm>
              <a:prstGeom prst="rect">
                <a:avLst/>
              </a:prstGeom>
            </p:spPr>
          </p:pic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AEA3E727-16F8-C512-C6D1-2AC35A19A2D6}"/>
                </a:ext>
              </a:extLst>
            </p:cNvPr>
            <p:cNvGrpSpPr/>
            <p:nvPr/>
          </p:nvGrpSpPr>
          <p:grpSpPr>
            <a:xfrm>
              <a:off x="10956246" y="3902756"/>
              <a:ext cx="1047829" cy="1308353"/>
              <a:chOff x="10753317" y="2802255"/>
              <a:chExt cx="1047829" cy="1308353"/>
            </a:xfrm>
          </p:grpSpPr>
          <p:grpSp>
            <p:nvGrpSpPr>
              <p:cNvPr id="75" name="Google Shape;3833;g161404097fb_5_225">
                <a:extLst>
                  <a:ext uri="{FF2B5EF4-FFF2-40B4-BE49-F238E27FC236}">
                    <a16:creationId xmlns:a16="http://schemas.microsoft.com/office/drawing/2014/main" id="{8DC91659-6693-841A-31DA-E768A7D45B84}"/>
                  </a:ext>
                </a:extLst>
              </p:cNvPr>
              <p:cNvGrpSpPr/>
              <p:nvPr/>
            </p:nvGrpSpPr>
            <p:grpSpPr>
              <a:xfrm>
                <a:off x="10753317" y="2802255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6" name="Google Shape;3834;g161404097fb_5_225">
                  <a:extLst>
                    <a:ext uri="{FF2B5EF4-FFF2-40B4-BE49-F238E27FC236}">
                      <a16:creationId xmlns:a16="http://schemas.microsoft.com/office/drawing/2014/main" id="{BEB89229-DBA0-5197-4779-0A5143B04285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3838;g161404097fb_5_225">
                  <a:extLst>
                    <a:ext uri="{FF2B5EF4-FFF2-40B4-BE49-F238E27FC236}">
                      <a16:creationId xmlns:a16="http://schemas.microsoft.com/office/drawing/2014/main" id="{E5E0BF07-97FB-04FC-02C8-AF5271BD0DE2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Bar chart </a:t>
                  </a:r>
                  <a:r>
                    <a:rPr lang="en-US" sz="8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(summary stats)</a:t>
                  </a:r>
                  <a:endParaRPr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7" name="Picture 146" descr="A graph showing a number of men and women&#10;&#10;Description automatically generated">
                <a:extLst>
                  <a:ext uri="{FF2B5EF4-FFF2-40B4-BE49-F238E27FC236}">
                    <a16:creationId xmlns:a16="http://schemas.microsoft.com/office/drawing/2014/main" id="{ED02B534-7E26-B2EA-6B4E-AF84EE0F6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50" r="752"/>
              <a:stretch/>
            </p:blipFill>
            <p:spPr>
              <a:xfrm>
                <a:off x="10810495" y="3255187"/>
                <a:ext cx="933471" cy="769844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A1CFD5-8E5D-0FF6-BC8F-F5B57B7F5D32}"/>
                </a:ext>
              </a:extLst>
            </p:cNvPr>
            <p:cNvGrpSpPr/>
            <p:nvPr/>
          </p:nvGrpSpPr>
          <p:grpSpPr>
            <a:xfrm>
              <a:off x="5967700" y="3360461"/>
              <a:ext cx="108767" cy="2054788"/>
              <a:chOff x="3061203" y="2795577"/>
              <a:chExt cx="108767" cy="20547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109B483-B08A-C11C-5B13-B3AD65E0B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970" y="2797096"/>
                <a:ext cx="0" cy="2053269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5A3D442-7A65-F9E2-7F9E-6947190FC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279557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58B820C-AD06-3461-6DBE-F57F27BA1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1203" y="4849787"/>
                <a:ext cx="108766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1742A0D-14C0-3182-D0FC-6F14980E8B9E}"/>
                </a:ext>
              </a:extLst>
            </p:cNvPr>
            <p:cNvGrpSpPr/>
            <p:nvPr/>
          </p:nvGrpSpPr>
          <p:grpSpPr>
            <a:xfrm>
              <a:off x="8808215" y="5437641"/>
              <a:ext cx="1047829" cy="1308353"/>
              <a:chOff x="8588535" y="4628680"/>
              <a:chExt cx="1047829" cy="1308353"/>
            </a:xfrm>
          </p:grpSpPr>
          <p:grpSp>
            <p:nvGrpSpPr>
              <p:cNvPr id="69" name="Google Shape;3833;g161404097fb_5_225">
                <a:extLst>
                  <a:ext uri="{FF2B5EF4-FFF2-40B4-BE49-F238E27FC236}">
                    <a16:creationId xmlns:a16="http://schemas.microsoft.com/office/drawing/2014/main" id="{87D43280-AEFA-8290-AFC3-1E45CE9601CE}"/>
                  </a:ext>
                </a:extLst>
              </p:cNvPr>
              <p:cNvGrpSpPr/>
              <p:nvPr/>
            </p:nvGrpSpPr>
            <p:grpSpPr>
              <a:xfrm>
                <a:off x="8588535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0" name="Google Shape;3834;g161404097fb_5_225">
                  <a:extLst>
                    <a:ext uri="{FF2B5EF4-FFF2-40B4-BE49-F238E27FC236}">
                      <a16:creationId xmlns:a16="http://schemas.microsoft.com/office/drawing/2014/main" id="{7A2A3E74-8309-7A64-22B7-B18AB5D46D1F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3838;g161404097fb_5_225">
                  <a:extLst>
                    <a:ext uri="{FF2B5EF4-FFF2-40B4-BE49-F238E27FC236}">
                      <a16:creationId xmlns:a16="http://schemas.microsoft.com/office/drawing/2014/main" id="{B31F4ED6-A7B1-AD68-16A8-08DC59E61397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1" name="Picture 150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22FE09F2-3712-51A7-ABFD-013363385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501" y="5056986"/>
                <a:ext cx="957068" cy="834068"/>
              </a:xfrm>
              <a:prstGeom prst="rect">
                <a:avLst/>
              </a:prstGeom>
            </p:spPr>
          </p:pic>
          <p:pic>
            <p:nvPicPr>
              <p:cNvPr id="160" name="Picture 159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E66242B1-32CC-2601-CA24-1A37C3859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9118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36CB5160-3799-C78B-C8E0-3DDBAD7E0B0F}"/>
                </a:ext>
              </a:extLst>
            </p:cNvPr>
            <p:cNvGrpSpPr/>
            <p:nvPr/>
          </p:nvGrpSpPr>
          <p:grpSpPr>
            <a:xfrm>
              <a:off x="9894440" y="5437641"/>
              <a:ext cx="1047829" cy="1308353"/>
              <a:chOff x="9674760" y="4628680"/>
              <a:chExt cx="1047829" cy="1308353"/>
            </a:xfrm>
          </p:grpSpPr>
          <p:grpSp>
            <p:nvGrpSpPr>
              <p:cNvPr id="72" name="Google Shape;3833;g161404097fb_5_225">
                <a:extLst>
                  <a:ext uri="{FF2B5EF4-FFF2-40B4-BE49-F238E27FC236}">
                    <a16:creationId xmlns:a16="http://schemas.microsoft.com/office/drawing/2014/main" id="{2D463A4B-5D45-32DD-1B63-FE11893082A1}"/>
                  </a:ext>
                </a:extLst>
              </p:cNvPr>
              <p:cNvGrpSpPr/>
              <p:nvPr/>
            </p:nvGrpSpPr>
            <p:grpSpPr>
              <a:xfrm>
                <a:off x="9674760" y="4628680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73" name="Google Shape;3834;g161404097fb_5_225">
                  <a:extLst>
                    <a:ext uri="{FF2B5EF4-FFF2-40B4-BE49-F238E27FC236}">
                      <a16:creationId xmlns:a16="http://schemas.microsoft.com/office/drawing/2014/main" id="{5B73C1F3-57AF-7E51-0318-3EDC0FB37197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3838;g161404097fb_5_225">
                  <a:extLst>
                    <a:ext uri="{FF2B5EF4-FFF2-40B4-BE49-F238E27FC236}">
                      <a16:creationId xmlns:a16="http://schemas.microsoft.com/office/drawing/2014/main" id="{2B476D7E-EEC9-9A7D-3C18-D564F45B553A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Grouped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9" name="Picture 148" descr="A graph showing the days of the week&#10;&#10;Description automatically generated">
                <a:extLst>
                  <a:ext uri="{FF2B5EF4-FFF2-40B4-BE49-F238E27FC236}">
                    <a16:creationId xmlns:a16="http://schemas.microsoft.com/office/drawing/2014/main" id="{6D38F837-9E4E-808A-B275-BDEBA8DE3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642"/>
              <a:stretch/>
            </p:blipFill>
            <p:spPr>
              <a:xfrm>
                <a:off x="9735340" y="5058018"/>
                <a:ext cx="926669" cy="833036"/>
              </a:xfrm>
              <a:prstGeom prst="rect">
                <a:avLst/>
              </a:prstGeom>
            </p:spPr>
          </p:pic>
          <p:pic>
            <p:nvPicPr>
              <p:cNvPr id="161" name="Picture 160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70830645-7FFF-1F5B-5C22-4566099D2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733" y="5045593"/>
                <a:ext cx="260184" cy="271012"/>
              </a:xfrm>
              <a:prstGeom prst="rect">
                <a:avLst/>
              </a:prstGeom>
            </p:spPr>
          </p:pic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8483343-1C13-EA7C-B951-CF5621E2C682}"/>
                </a:ext>
              </a:extLst>
            </p:cNvPr>
            <p:cNvGrpSpPr/>
            <p:nvPr/>
          </p:nvGrpSpPr>
          <p:grpSpPr>
            <a:xfrm>
              <a:off x="10975205" y="5437640"/>
              <a:ext cx="1047829" cy="1308353"/>
              <a:chOff x="10755525" y="4628679"/>
              <a:chExt cx="1047829" cy="1308353"/>
            </a:xfrm>
          </p:grpSpPr>
          <p:grpSp>
            <p:nvGrpSpPr>
              <p:cNvPr id="152" name="Google Shape;3833;g161404097fb_5_225">
                <a:extLst>
                  <a:ext uri="{FF2B5EF4-FFF2-40B4-BE49-F238E27FC236}">
                    <a16:creationId xmlns:a16="http://schemas.microsoft.com/office/drawing/2014/main" id="{03BE4E9A-DC89-0A9C-A6BC-67F8E7A37129}"/>
                  </a:ext>
                </a:extLst>
              </p:cNvPr>
              <p:cNvGrpSpPr/>
              <p:nvPr/>
            </p:nvGrpSpPr>
            <p:grpSpPr>
              <a:xfrm>
                <a:off x="10755525" y="4628679"/>
                <a:ext cx="1047829" cy="1308353"/>
                <a:chOff x="1808023" y="3997992"/>
                <a:chExt cx="2445000" cy="1459200"/>
              </a:xfrm>
            </p:grpSpPr>
            <p:sp>
              <p:nvSpPr>
                <p:cNvPr id="153" name="Google Shape;3834;g161404097fb_5_225">
                  <a:extLst>
                    <a:ext uri="{FF2B5EF4-FFF2-40B4-BE49-F238E27FC236}">
                      <a16:creationId xmlns:a16="http://schemas.microsoft.com/office/drawing/2014/main" id="{4E2C1657-7ED7-857C-AA60-4AE50B75E274}"/>
                    </a:ext>
                  </a:extLst>
                </p:cNvPr>
                <p:cNvSpPr/>
                <p:nvPr/>
              </p:nvSpPr>
              <p:spPr>
                <a:xfrm>
                  <a:off x="1808023" y="3997992"/>
                  <a:ext cx="2445000" cy="145920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3838;g161404097fb_5_225">
                  <a:extLst>
                    <a:ext uri="{FF2B5EF4-FFF2-40B4-BE49-F238E27FC236}">
                      <a16:creationId xmlns:a16="http://schemas.microsoft.com/office/drawing/2014/main" id="{AFD179CF-43FF-5CC9-02BF-131141B9BBDD}"/>
                    </a:ext>
                  </a:extLst>
                </p:cNvPr>
                <p:cNvSpPr/>
                <p:nvPr/>
              </p:nvSpPr>
              <p:spPr>
                <a:xfrm>
                  <a:off x="1808023" y="3998361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45700" rIns="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Percent-stacked bar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9" name="Picture 158" descr="A graph of days and days of the week&#10;&#10;Description automatically generated">
                <a:extLst>
                  <a:ext uri="{FF2B5EF4-FFF2-40B4-BE49-F238E27FC236}">
                    <a16:creationId xmlns:a16="http://schemas.microsoft.com/office/drawing/2014/main" id="{14DE175A-7966-EC85-BFA2-3D1C62DDE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9274" y="5150769"/>
                <a:ext cx="926669" cy="765540"/>
              </a:xfrm>
              <a:prstGeom prst="rect">
                <a:avLst/>
              </a:prstGeom>
            </p:spPr>
          </p:pic>
          <p:pic>
            <p:nvPicPr>
              <p:cNvPr id="162" name="Picture 161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EF183800-4960-3F62-942D-CC48A1460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07220" y="5050674"/>
                <a:ext cx="179942" cy="187431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EB1EB8C-F02D-7AD9-8969-58C77C85328A}"/>
                </a:ext>
              </a:extLst>
            </p:cNvPr>
            <p:cNvGrpSpPr/>
            <p:nvPr/>
          </p:nvGrpSpPr>
          <p:grpSpPr>
            <a:xfrm>
              <a:off x="3319079" y="4740610"/>
              <a:ext cx="1047829" cy="1300740"/>
              <a:chOff x="3116150" y="3640109"/>
              <a:chExt cx="1047829" cy="1300740"/>
            </a:xfrm>
          </p:grpSpPr>
          <p:grpSp>
            <p:nvGrpSpPr>
              <p:cNvPr id="163" name="Google Shape;3833;g161404097fb_5_225">
                <a:extLst>
                  <a:ext uri="{FF2B5EF4-FFF2-40B4-BE49-F238E27FC236}">
                    <a16:creationId xmlns:a16="http://schemas.microsoft.com/office/drawing/2014/main" id="{265620A2-E6C7-7082-3FE9-1C9BB991B4C3}"/>
                  </a:ext>
                </a:extLst>
              </p:cNvPr>
              <p:cNvGrpSpPr/>
              <p:nvPr/>
            </p:nvGrpSpPr>
            <p:grpSpPr>
              <a:xfrm>
                <a:off x="3116150" y="3640109"/>
                <a:ext cx="1047829" cy="1300740"/>
                <a:chOff x="1808023" y="3997991"/>
                <a:chExt cx="2445000" cy="1450710"/>
              </a:xfrm>
            </p:grpSpPr>
            <p:sp>
              <p:nvSpPr>
                <p:cNvPr id="164" name="Google Shape;3834;g161404097fb_5_225">
                  <a:extLst>
                    <a:ext uri="{FF2B5EF4-FFF2-40B4-BE49-F238E27FC236}">
                      <a16:creationId xmlns:a16="http://schemas.microsoft.com/office/drawing/2014/main" id="{5E4E95C1-2B32-43B0-8332-D11EFF769FCF}"/>
                    </a:ext>
                  </a:extLst>
                </p:cNvPr>
                <p:cNvSpPr/>
                <p:nvPr/>
              </p:nvSpPr>
              <p:spPr>
                <a:xfrm>
                  <a:off x="1808023" y="3997991"/>
                  <a:ext cx="2445000" cy="1450710"/>
                </a:xfrm>
                <a:prstGeom prst="roundRect">
                  <a:avLst>
                    <a:gd name="adj" fmla="val 6053"/>
                  </a:avLst>
                </a:prstGeom>
                <a:noFill/>
                <a:ln w="19050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3838;g161404097fb_5_225">
                  <a:extLst>
                    <a:ext uri="{FF2B5EF4-FFF2-40B4-BE49-F238E27FC236}">
                      <a16:creationId xmlns:a16="http://schemas.microsoft.com/office/drawing/2014/main" id="{BAC3030C-A60E-6F6C-FD40-552DC2B4245C}"/>
                    </a:ext>
                  </a:extLst>
                </p:cNvPr>
                <p:cNvSpPr/>
                <p:nvPr/>
              </p:nvSpPr>
              <p:spPr>
                <a:xfrm>
                  <a:off x="1808023" y="3998360"/>
                  <a:ext cx="2445000" cy="427191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 w="10775" cap="flat" cmpd="sng">
                  <a:solidFill>
                    <a:srgbClr val="4EA4A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36000" tIns="45700" rIns="36000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Pie Chart</a:t>
                  </a:r>
                  <a:endParaRPr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8" name="Picture 167" descr="A blue and yellow pie chart&#10;&#10;Description automatically generated">
                <a:extLst>
                  <a:ext uri="{FF2B5EF4-FFF2-40B4-BE49-F238E27FC236}">
                    <a16:creationId xmlns:a16="http://schemas.microsoft.com/office/drawing/2014/main" id="{653F47C6-E6DA-182D-9002-C725C6DC7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1" t="4056" r="6077" b="5044"/>
              <a:stretch/>
            </p:blipFill>
            <p:spPr>
              <a:xfrm>
                <a:off x="3332970" y="4229591"/>
                <a:ext cx="493040" cy="511450"/>
              </a:xfrm>
              <a:prstGeom prst="rect">
                <a:avLst/>
              </a:prstGeom>
            </p:spPr>
          </p:pic>
          <p:pic>
            <p:nvPicPr>
              <p:cNvPr id="169" name="Picture 168" descr="A close-up of a sign&#10;&#10;Description automatically generated">
                <a:extLst>
                  <a:ext uri="{FF2B5EF4-FFF2-40B4-BE49-F238E27FC236}">
                    <a16:creationId xmlns:a16="http://schemas.microsoft.com/office/drawing/2014/main" id="{610D1619-3658-D148-8A74-B0FCF188E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803" y="4066127"/>
                <a:ext cx="260184" cy="271012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C3C2A6-412B-A36F-232E-C15EB65E665D}"/>
              </a:ext>
            </a:extLst>
          </p:cNvPr>
          <p:cNvGraphicFramePr>
            <a:graphicFrameLocks noGrp="1"/>
          </p:cNvGraphicFramePr>
          <p:nvPr/>
        </p:nvGraphicFramePr>
        <p:xfrm>
          <a:off x="6534020" y="477600"/>
          <a:ext cx="5344156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45">
                  <a:extLst>
                    <a:ext uri="{9D8B030D-6E8A-4147-A177-3AD203B41FA5}">
                      <a16:colId xmlns:a16="http://schemas.microsoft.com/office/drawing/2014/main" val="253683931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696085759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76939508"/>
                    </a:ext>
                  </a:extLst>
                </a:gridCol>
                <a:gridCol w="1156996">
                  <a:extLst>
                    <a:ext uri="{9D8B030D-6E8A-4147-A177-3AD203B41FA5}">
                      <a16:colId xmlns:a16="http://schemas.microsoft.com/office/drawing/2014/main" val="335226300"/>
                    </a:ext>
                  </a:extLst>
                </a:gridCol>
                <a:gridCol w="1486107">
                  <a:extLst>
                    <a:ext uri="{9D8B030D-6E8A-4147-A177-3AD203B41FA5}">
                      <a16:colId xmlns:a16="http://schemas.microsoft.com/office/drawing/2014/main" val="715051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>
                          <a:effectLst/>
                        </a:rPr>
                        <a:t>country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continent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lifeExp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>
                          <a:effectLst/>
                        </a:rPr>
                        <a:t>gdpPercap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000" b="1" dirty="0" err="1">
                          <a:effectLst/>
                        </a:rPr>
                        <a:t>income_group</a:t>
                      </a:r>
                      <a:endParaRPr lang="en-GB" sz="1000" b="1" dirty="0">
                        <a:effectLst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964815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Afghanistan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43.828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974.58033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55476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Albania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76.423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5937.0295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57997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Argentina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Americas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75.32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12779.379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Low &amp; Middle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11369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Austria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Europe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79.829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36126.4927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44628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Bahrain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Asia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75.635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>
                          <a:effectLst/>
                        </a:rPr>
                        <a:t>29796.04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000" dirty="0">
                          <a:effectLst/>
                        </a:rPr>
                        <a:t>High Income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03939502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A0F727-D919-722D-19A6-1E59910E39C8}"/>
              </a:ext>
            </a:extLst>
          </p:cNvPr>
          <p:cNvCxnSpPr>
            <a:cxnSpLocks/>
          </p:cNvCxnSpPr>
          <p:nvPr/>
        </p:nvCxnSpPr>
        <p:spPr>
          <a:xfrm>
            <a:off x="220871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A267A52E-F92B-1DF9-11DB-04B14BEB810D}"/>
              </a:ext>
            </a:extLst>
          </p:cNvPr>
          <p:cNvSpPr txBox="1">
            <a:spLocks/>
          </p:cNvSpPr>
          <p:nvPr/>
        </p:nvSpPr>
        <p:spPr>
          <a:xfrm>
            <a:off x="97230" y="112006"/>
            <a:ext cx="9551856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202934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200" dirty="0"/>
              <a:t>Practice: Identify visualization</a:t>
            </a:r>
            <a:endParaRPr lang="en-CH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138ABE-23DB-DB09-15B4-15C05013A407}"/>
              </a:ext>
            </a:extLst>
          </p:cNvPr>
          <p:cNvSpPr txBox="1"/>
          <p:nvPr/>
        </p:nvSpPr>
        <p:spPr>
          <a:xfrm>
            <a:off x="120453" y="748284"/>
            <a:ext cx="10835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How does country GDP per capita vary across continents?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90F5B-FFEE-A852-19F2-074E3598576B}"/>
              </a:ext>
            </a:extLst>
          </p:cNvPr>
          <p:cNvSpPr txBox="1"/>
          <p:nvPr/>
        </p:nvSpPr>
        <p:spPr>
          <a:xfrm>
            <a:off x="231709" y="231480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</a:p>
        </p:txBody>
      </p:sp>
      <p:pic>
        <p:nvPicPr>
          <p:cNvPr id="24" name="Picture 23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53BC738-2B68-A67F-F91D-8B7C83DC0B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7" y="2842838"/>
            <a:ext cx="3389038" cy="1859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06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E5769"/>
      </a:accent1>
      <a:accent2>
        <a:srgbClr val="57A7B3"/>
      </a:accent2>
      <a:accent3>
        <a:srgbClr val="A5A5A5"/>
      </a:accent3>
      <a:accent4>
        <a:srgbClr val="97A6C7"/>
      </a:accent4>
      <a:accent5>
        <a:srgbClr val="5B9BD5"/>
      </a:accent5>
      <a:accent6>
        <a:srgbClr val="A3B4C0"/>
      </a:accent6>
      <a:hlink>
        <a:srgbClr val="57A7B3"/>
      </a:hlink>
      <a:folHlink>
        <a:srgbClr val="A3B4C0"/>
      </a:folHlink>
    </a:clrScheme>
    <a:fontScheme name="GRAPH Network">
      <a:majorFont>
        <a:latin typeface="Aharoni"/>
        <a:ea typeface=""/>
        <a:cs typeface=""/>
      </a:majorFont>
      <a:minorFont>
        <a:latin typeface="Abad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rgbClr val="202934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21026</TotalTime>
  <Words>1394</Words>
  <Application>Microsoft Macintosh PowerPoint</Application>
  <PresentationFormat>Widescreen</PresentationFormat>
  <Paragraphs>528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</vt:lpstr>
      <vt:lpstr>Avenir Next LT Pro</vt:lpstr>
      <vt:lpstr>Calibri</vt:lpstr>
      <vt:lpstr>Monaco</vt:lpstr>
      <vt:lpstr>Office Theme</vt:lpstr>
      <vt:lpstr>Taxonomy of visualization</vt:lpstr>
      <vt:lpstr>Writing plotting code is hard</vt:lpstr>
      <vt:lpstr>How to get ideas for plots</vt:lpstr>
      <vt:lpstr>How to get ideas for plots</vt:lpstr>
      <vt:lpstr>How to get ideas for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series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NETWORK GENERAL MEETING </dc:title>
  <dc:creator>Sabina Rodriguez Velásquez</dc:creator>
  <cp:lastModifiedBy>Kenechukwu Nwosu</cp:lastModifiedBy>
  <cp:revision>129</cp:revision>
  <cp:lastPrinted>2024-10-07T10:39:56Z</cp:lastPrinted>
  <dcterms:created xsi:type="dcterms:W3CDTF">2021-11-29T15:46:00Z</dcterms:created>
  <dcterms:modified xsi:type="dcterms:W3CDTF">2024-10-10T18:51:45Z</dcterms:modified>
</cp:coreProperties>
</file>